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heme/themeOverride1.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2.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heme/themeOverride2.xml" ContentType="application/vnd.openxmlformats-officedocument.themeOverr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heme/themeOverride3.xml" ContentType="application/vnd.openxmlformats-officedocument.themeOverr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 id="2147483761" r:id="rId2"/>
    <p:sldMasterId id="2147483732" r:id="rId3"/>
    <p:sldMasterId id="2147483734" r:id="rId4"/>
  </p:sldMasterIdLst>
  <p:notesMasterIdLst>
    <p:notesMasterId r:id="rId68"/>
  </p:notesMasterIdLst>
  <p:handoutMasterIdLst>
    <p:handoutMasterId r:id="rId69"/>
  </p:handoutMasterIdLst>
  <p:sldIdLst>
    <p:sldId id="291" r:id="rId5"/>
    <p:sldId id="1315" r:id="rId6"/>
    <p:sldId id="257" r:id="rId7"/>
    <p:sldId id="372" r:id="rId8"/>
    <p:sldId id="373" r:id="rId9"/>
    <p:sldId id="374" r:id="rId10"/>
    <p:sldId id="403" r:id="rId11"/>
    <p:sldId id="375" r:id="rId12"/>
    <p:sldId id="313" r:id="rId13"/>
    <p:sldId id="1308" r:id="rId14"/>
    <p:sldId id="1339" r:id="rId15"/>
    <p:sldId id="376" r:id="rId16"/>
    <p:sldId id="377" r:id="rId17"/>
    <p:sldId id="378" r:id="rId18"/>
    <p:sldId id="379" r:id="rId19"/>
    <p:sldId id="380" r:id="rId20"/>
    <p:sldId id="381" r:id="rId21"/>
    <p:sldId id="259" r:id="rId22"/>
    <p:sldId id="382" r:id="rId23"/>
    <p:sldId id="383" r:id="rId24"/>
    <p:sldId id="1304" r:id="rId25"/>
    <p:sldId id="272" r:id="rId26"/>
    <p:sldId id="384" r:id="rId27"/>
    <p:sldId id="385" r:id="rId28"/>
    <p:sldId id="386" r:id="rId29"/>
    <p:sldId id="387" r:id="rId30"/>
    <p:sldId id="388" r:id="rId31"/>
    <p:sldId id="389" r:id="rId32"/>
    <p:sldId id="390" r:id="rId33"/>
    <p:sldId id="1305" r:id="rId34"/>
    <p:sldId id="260" r:id="rId35"/>
    <p:sldId id="266" r:id="rId36"/>
    <p:sldId id="270" r:id="rId37"/>
    <p:sldId id="355" r:id="rId38"/>
    <p:sldId id="274" r:id="rId39"/>
    <p:sldId id="391" r:id="rId40"/>
    <p:sldId id="392" r:id="rId41"/>
    <p:sldId id="393" r:id="rId42"/>
    <p:sldId id="1323" r:id="rId43"/>
    <p:sldId id="394" r:id="rId44"/>
    <p:sldId id="395" r:id="rId45"/>
    <p:sldId id="1324" r:id="rId46"/>
    <p:sldId id="396" r:id="rId47"/>
    <p:sldId id="397" r:id="rId48"/>
    <p:sldId id="398" r:id="rId49"/>
    <p:sldId id="399" r:id="rId50"/>
    <p:sldId id="400" r:id="rId51"/>
    <p:sldId id="1340" r:id="rId52"/>
    <p:sldId id="1317" r:id="rId53"/>
    <p:sldId id="1318" r:id="rId54"/>
    <p:sldId id="1319" r:id="rId55"/>
    <p:sldId id="1320" r:id="rId56"/>
    <p:sldId id="1321" r:id="rId57"/>
    <p:sldId id="1325" r:id="rId58"/>
    <p:sldId id="1326" r:id="rId59"/>
    <p:sldId id="1327" r:id="rId60"/>
    <p:sldId id="1328" r:id="rId61"/>
    <p:sldId id="1341" r:id="rId62"/>
    <p:sldId id="401" r:id="rId63"/>
    <p:sldId id="1329" r:id="rId64"/>
    <p:sldId id="1322" r:id="rId65"/>
    <p:sldId id="1330" r:id="rId66"/>
    <p:sldId id="404" r:id="rId67"/>
  </p:sldIdLst>
  <p:sldSz cx="9144000" cy="5143500" type="screen16x9"/>
  <p:notesSz cx="6669088" cy="9872663"/>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09">
          <p15:clr>
            <a:srgbClr val="A4A3A4"/>
          </p15:clr>
        </p15:guide>
        <p15:guide id="2" pos="210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ilary Osmend" initials="HO"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CCFF"/>
    <a:srgbClr val="2CD5C4"/>
    <a:srgbClr val="C80000"/>
    <a:srgbClr val="660066"/>
    <a:srgbClr val="660033"/>
    <a:srgbClr val="BEBEBE"/>
    <a:srgbClr val="888B8D"/>
    <a:srgbClr val="E8927C"/>
    <a:srgbClr val="E87722"/>
    <a:srgbClr val="E6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0918E3-A07B-474D-B2B9-5771D7DD75A8}" v="3" dt="2019-08-08T14:05:39.1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31" autoAdjust="0"/>
    <p:restoredTop sz="94394" autoAdjust="0"/>
  </p:normalViewPr>
  <p:slideViewPr>
    <p:cSldViewPr snapToGrid="0" showGuides="1">
      <p:cViewPr varScale="1">
        <p:scale>
          <a:sx n="92" d="100"/>
          <a:sy n="92" d="100"/>
        </p:scale>
        <p:origin x="756" y="84"/>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showGuides="1">
      <p:cViewPr varScale="1">
        <p:scale>
          <a:sx n="114" d="100"/>
          <a:sy n="114" d="100"/>
        </p:scale>
        <p:origin x="4912" y="168"/>
      </p:cViewPr>
      <p:guideLst>
        <p:guide orient="horz" pos="3109"/>
        <p:guide pos="210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commentAuthors" Target="commentAuthors.xml"/><Relationship Id="rId75"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C25E279-1751-44E5-951D-CE62E683A8D4}" type="doc">
      <dgm:prSet loTypeId="urn:microsoft.com/office/officeart/2005/8/layout/venn3" loCatId="relationship" qsTypeId="urn:microsoft.com/office/officeart/2005/8/quickstyle/simple1" qsCatId="simple" csTypeId="urn:microsoft.com/office/officeart/2005/8/colors/colorful5" csCatId="colorful" phldr="1"/>
      <dgm:spPr/>
    </dgm:pt>
    <dgm:pt modelId="{6B81876C-9CE1-420F-A8B0-6D721BA74CEE}">
      <dgm:prSet phldrT="[Text]"/>
      <dgm:spPr/>
      <dgm:t>
        <a:bodyPr/>
        <a:lstStyle/>
        <a:p>
          <a:r>
            <a:rPr lang="en-GB" dirty="0" err="1"/>
            <a:t>Synthesists</a:t>
          </a:r>
          <a:endParaRPr lang="en-GB" dirty="0"/>
        </a:p>
      </dgm:t>
    </dgm:pt>
    <dgm:pt modelId="{13D2A3D4-5BC0-48A2-94AC-9A8D4B5012AD}" type="parTrans" cxnId="{8FF5581B-D3FF-466E-9077-A619CF41EB9C}">
      <dgm:prSet/>
      <dgm:spPr/>
      <dgm:t>
        <a:bodyPr/>
        <a:lstStyle/>
        <a:p>
          <a:endParaRPr lang="en-GB"/>
        </a:p>
      </dgm:t>
    </dgm:pt>
    <dgm:pt modelId="{10E7C576-D65A-40F7-83AB-6453289B5931}" type="sibTrans" cxnId="{8FF5581B-D3FF-466E-9077-A619CF41EB9C}">
      <dgm:prSet/>
      <dgm:spPr/>
      <dgm:t>
        <a:bodyPr/>
        <a:lstStyle/>
        <a:p>
          <a:endParaRPr lang="en-GB"/>
        </a:p>
      </dgm:t>
    </dgm:pt>
    <dgm:pt modelId="{B35D24CF-41FD-443F-B3C9-2677E800D13E}">
      <dgm:prSet phldrT="[Text]"/>
      <dgm:spPr/>
      <dgm:t>
        <a:bodyPr/>
        <a:lstStyle/>
        <a:p>
          <a:r>
            <a:rPr lang="en-GB" dirty="0"/>
            <a:t>Idealists</a:t>
          </a:r>
        </a:p>
      </dgm:t>
    </dgm:pt>
    <dgm:pt modelId="{69104B61-9B9D-4CE5-949C-4065FCA297AC}" type="parTrans" cxnId="{730332FE-3CC2-48B1-B253-7846B97182BA}">
      <dgm:prSet/>
      <dgm:spPr/>
      <dgm:t>
        <a:bodyPr/>
        <a:lstStyle/>
        <a:p>
          <a:endParaRPr lang="en-GB"/>
        </a:p>
      </dgm:t>
    </dgm:pt>
    <dgm:pt modelId="{85EAFF09-F653-41BF-AEE9-69CC613DD8A1}" type="sibTrans" cxnId="{730332FE-3CC2-48B1-B253-7846B97182BA}">
      <dgm:prSet/>
      <dgm:spPr/>
      <dgm:t>
        <a:bodyPr/>
        <a:lstStyle/>
        <a:p>
          <a:endParaRPr lang="en-GB"/>
        </a:p>
      </dgm:t>
    </dgm:pt>
    <dgm:pt modelId="{2D00057C-6B52-4FED-A6B9-4772B225BE13}">
      <dgm:prSet phldrT="[Text]"/>
      <dgm:spPr/>
      <dgm:t>
        <a:bodyPr/>
        <a:lstStyle/>
        <a:p>
          <a:r>
            <a:rPr lang="en-GB" dirty="0"/>
            <a:t>Pragmatists</a:t>
          </a:r>
        </a:p>
      </dgm:t>
    </dgm:pt>
    <dgm:pt modelId="{6C9A173F-5242-4809-8A98-F24D5B29293E}" type="parTrans" cxnId="{BD0524B5-5154-4187-886D-2173E0ABC2DF}">
      <dgm:prSet/>
      <dgm:spPr/>
      <dgm:t>
        <a:bodyPr/>
        <a:lstStyle/>
        <a:p>
          <a:endParaRPr lang="en-GB"/>
        </a:p>
      </dgm:t>
    </dgm:pt>
    <dgm:pt modelId="{8731C665-330E-4A65-9001-C0427A2F33A0}" type="sibTrans" cxnId="{BD0524B5-5154-4187-886D-2173E0ABC2DF}">
      <dgm:prSet/>
      <dgm:spPr/>
      <dgm:t>
        <a:bodyPr/>
        <a:lstStyle/>
        <a:p>
          <a:endParaRPr lang="en-GB"/>
        </a:p>
      </dgm:t>
    </dgm:pt>
    <dgm:pt modelId="{E0727C95-4ABF-4E6C-AD66-904E88C0D260}">
      <dgm:prSet phldrT="[Text]"/>
      <dgm:spPr/>
      <dgm:t>
        <a:bodyPr/>
        <a:lstStyle/>
        <a:p>
          <a:r>
            <a:rPr lang="en-GB" dirty="0"/>
            <a:t>Analysts</a:t>
          </a:r>
        </a:p>
      </dgm:t>
    </dgm:pt>
    <dgm:pt modelId="{BD407087-F875-4C1C-B8E5-749CCA1B6DEB}" type="parTrans" cxnId="{8772C60B-5604-45B0-BF83-E22EB6665F23}">
      <dgm:prSet/>
      <dgm:spPr/>
      <dgm:t>
        <a:bodyPr/>
        <a:lstStyle/>
        <a:p>
          <a:endParaRPr lang="en-GB"/>
        </a:p>
      </dgm:t>
    </dgm:pt>
    <dgm:pt modelId="{3C8518A2-9437-42B7-BC2E-9565FB04DB0B}" type="sibTrans" cxnId="{8772C60B-5604-45B0-BF83-E22EB6665F23}">
      <dgm:prSet/>
      <dgm:spPr/>
      <dgm:t>
        <a:bodyPr/>
        <a:lstStyle/>
        <a:p>
          <a:endParaRPr lang="en-GB"/>
        </a:p>
      </dgm:t>
    </dgm:pt>
    <dgm:pt modelId="{11301A72-33F2-4EAB-B63B-8E7B0E72A327}">
      <dgm:prSet phldrT="[Text]"/>
      <dgm:spPr/>
      <dgm:t>
        <a:bodyPr/>
        <a:lstStyle/>
        <a:p>
          <a:r>
            <a:rPr lang="en-GB" dirty="0"/>
            <a:t>Realists</a:t>
          </a:r>
        </a:p>
      </dgm:t>
    </dgm:pt>
    <dgm:pt modelId="{4A4E8910-D54F-404F-B599-8C09F2EBA2E3}" type="parTrans" cxnId="{B4EDA8FE-72F6-41E1-9505-73491AB93B3D}">
      <dgm:prSet/>
      <dgm:spPr/>
      <dgm:t>
        <a:bodyPr/>
        <a:lstStyle/>
        <a:p>
          <a:endParaRPr lang="en-GB"/>
        </a:p>
      </dgm:t>
    </dgm:pt>
    <dgm:pt modelId="{5AA003E3-ED7B-4BDB-B081-1B16DF8D462B}" type="sibTrans" cxnId="{B4EDA8FE-72F6-41E1-9505-73491AB93B3D}">
      <dgm:prSet/>
      <dgm:spPr/>
      <dgm:t>
        <a:bodyPr/>
        <a:lstStyle/>
        <a:p>
          <a:endParaRPr lang="en-GB"/>
        </a:p>
      </dgm:t>
    </dgm:pt>
    <dgm:pt modelId="{A4425A30-6686-4904-BDA0-D09C2241B4A4}" type="pres">
      <dgm:prSet presAssocID="{8C25E279-1751-44E5-951D-CE62E683A8D4}" presName="Name0" presStyleCnt="0">
        <dgm:presLayoutVars>
          <dgm:dir/>
          <dgm:resizeHandles val="exact"/>
        </dgm:presLayoutVars>
      </dgm:prSet>
      <dgm:spPr/>
    </dgm:pt>
    <dgm:pt modelId="{A6CA7639-DFD9-4A67-B987-F48D4C717457}" type="pres">
      <dgm:prSet presAssocID="{6B81876C-9CE1-420F-A8B0-6D721BA74CEE}" presName="Name5" presStyleLbl="vennNode1" presStyleIdx="0" presStyleCnt="5">
        <dgm:presLayoutVars>
          <dgm:bulletEnabled val="1"/>
        </dgm:presLayoutVars>
      </dgm:prSet>
      <dgm:spPr/>
    </dgm:pt>
    <dgm:pt modelId="{95456067-BE26-4953-BC8A-853F8318F0BD}" type="pres">
      <dgm:prSet presAssocID="{10E7C576-D65A-40F7-83AB-6453289B5931}" presName="space" presStyleCnt="0"/>
      <dgm:spPr/>
    </dgm:pt>
    <dgm:pt modelId="{17BF2FBF-1562-46DD-8231-016047966089}" type="pres">
      <dgm:prSet presAssocID="{B35D24CF-41FD-443F-B3C9-2677E800D13E}" presName="Name5" presStyleLbl="vennNode1" presStyleIdx="1" presStyleCnt="5">
        <dgm:presLayoutVars>
          <dgm:bulletEnabled val="1"/>
        </dgm:presLayoutVars>
      </dgm:prSet>
      <dgm:spPr/>
    </dgm:pt>
    <dgm:pt modelId="{CB84A69E-0A24-4005-987C-371ECA56CA70}" type="pres">
      <dgm:prSet presAssocID="{85EAFF09-F653-41BF-AEE9-69CC613DD8A1}" presName="space" presStyleCnt="0"/>
      <dgm:spPr/>
    </dgm:pt>
    <dgm:pt modelId="{F6E5E1FA-66F2-459C-9CDF-46B231D4E38C}" type="pres">
      <dgm:prSet presAssocID="{2D00057C-6B52-4FED-A6B9-4772B225BE13}" presName="Name5" presStyleLbl="vennNode1" presStyleIdx="2" presStyleCnt="5">
        <dgm:presLayoutVars>
          <dgm:bulletEnabled val="1"/>
        </dgm:presLayoutVars>
      </dgm:prSet>
      <dgm:spPr/>
    </dgm:pt>
    <dgm:pt modelId="{64AE9783-8188-435F-8844-0C8E9019E1EA}" type="pres">
      <dgm:prSet presAssocID="{8731C665-330E-4A65-9001-C0427A2F33A0}" presName="space" presStyleCnt="0"/>
      <dgm:spPr/>
    </dgm:pt>
    <dgm:pt modelId="{B8DB6367-3934-4F11-A394-392DC6B815DB}" type="pres">
      <dgm:prSet presAssocID="{E0727C95-4ABF-4E6C-AD66-904E88C0D260}" presName="Name5" presStyleLbl="vennNode1" presStyleIdx="3" presStyleCnt="5">
        <dgm:presLayoutVars>
          <dgm:bulletEnabled val="1"/>
        </dgm:presLayoutVars>
      </dgm:prSet>
      <dgm:spPr/>
    </dgm:pt>
    <dgm:pt modelId="{A047FD03-4614-4254-89DA-19832AA02D7B}" type="pres">
      <dgm:prSet presAssocID="{3C8518A2-9437-42B7-BC2E-9565FB04DB0B}" presName="space" presStyleCnt="0"/>
      <dgm:spPr/>
    </dgm:pt>
    <dgm:pt modelId="{4A0D50EA-51D3-4AA9-B082-E54220475050}" type="pres">
      <dgm:prSet presAssocID="{11301A72-33F2-4EAB-B63B-8E7B0E72A327}" presName="Name5" presStyleLbl="vennNode1" presStyleIdx="4" presStyleCnt="5">
        <dgm:presLayoutVars>
          <dgm:bulletEnabled val="1"/>
        </dgm:presLayoutVars>
      </dgm:prSet>
      <dgm:spPr/>
    </dgm:pt>
  </dgm:ptLst>
  <dgm:cxnLst>
    <dgm:cxn modelId="{8772C60B-5604-45B0-BF83-E22EB6665F23}" srcId="{8C25E279-1751-44E5-951D-CE62E683A8D4}" destId="{E0727C95-4ABF-4E6C-AD66-904E88C0D260}" srcOrd="3" destOrd="0" parTransId="{BD407087-F875-4C1C-B8E5-749CCA1B6DEB}" sibTransId="{3C8518A2-9437-42B7-BC2E-9565FB04DB0B}"/>
    <dgm:cxn modelId="{39295B15-B4F5-4328-9477-3C72D38F6011}" type="presOf" srcId="{E0727C95-4ABF-4E6C-AD66-904E88C0D260}" destId="{B8DB6367-3934-4F11-A394-392DC6B815DB}" srcOrd="0" destOrd="0" presId="urn:microsoft.com/office/officeart/2005/8/layout/venn3"/>
    <dgm:cxn modelId="{8FF5581B-D3FF-466E-9077-A619CF41EB9C}" srcId="{8C25E279-1751-44E5-951D-CE62E683A8D4}" destId="{6B81876C-9CE1-420F-A8B0-6D721BA74CEE}" srcOrd="0" destOrd="0" parTransId="{13D2A3D4-5BC0-48A2-94AC-9A8D4B5012AD}" sibTransId="{10E7C576-D65A-40F7-83AB-6453289B5931}"/>
    <dgm:cxn modelId="{36D16745-8EBB-47A8-B2A4-DE0576FA538C}" type="presOf" srcId="{11301A72-33F2-4EAB-B63B-8E7B0E72A327}" destId="{4A0D50EA-51D3-4AA9-B082-E54220475050}" srcOrd="0" destOrd="0" presId="urn:microsoft.com/office/officeart/2005/8/layout/venn3"/>
    <dgm:cxn modelId="{739408A9-32E1-4CEA-AFC4-21F9AC1B37E5}" type="presOf" srcId="{2D00057C-6B52-4FED-A6B9-4772B225BE13}" destId="{F6E5E1FA-66F2-459C-9CDF-46B231D4E38C}" srcOrd="0" destOrd="0" presId="urn:microsoft.com/office/officeart/2005/8/layout/venn3"/>
    <dgm:cxn modelId="{BD0524B5-5154-4187-886D-2173E0ABC2DF}" srcId="{8C25E279-1751-44E5-951D-CE62E683A8D4}" destId="{2D00057C-6B52-4FED-A6B9-4772B225BE13}" srcOrd="2" destOrd="0" parTransId="{6C9A173F-5242-4809-8A98-F24D5B29293E}" sibTransId="{8731C665-330E-4A65-9001-C0427A2F33A0}"/>
    <dgm:cxn modelId="{C8FCF7CD-8705-46B5-A082-957E6F8AD8CF}" type="presOf" srcId="{B35D24CF-41FD-443F-B3C9-2677E800D13E}" destId="{17BF2FBF-1562-46DD-8231-016047966089}" srcOrd="0" destOrd="0" presId="urn:microsoft.com/office/officeart/2005/8/layout/venn3"/>
    <dgm:cxn modelId="{DA28C8F9-2E67-40F8-A2E1-DC6F068AFC33}" type="presOf" srcId="{6B81876C-9CE1-420F-A8B0-6D721BA74CEE}" destId="{A6CA7639-DFD9-4A67-B987-F48D4C717457}" srcOrd="0" destOrd="0" presId="urn:microsoft.com/office/officeart/2005/8/layout/venn3"/>
    <dgm:cxn modelId="{FCC0A1FA-6184-40C5-A06C-7A116A3AEDC3}" type="presOf" srcId="{8C25E279-1751-44E5-951D-CE62E683A8D4}" destId="{A4425A30-6686-4904-BDA0-D09C2241B4A4}" srcOrd="0" destOrd="0" presId="urn:microsoft.com/office/officeart/2005/8/layout/venn3"/>
    <dgm:cxn modelId="{730332FE-3CC2-48B1-B253-7846B97182BA}" srcId="{8C25E279-1751-44E5-951D-CE62E683A8D4}" destId="{B35D24CF-41FD-443F-B3C9-2677E800D13E}" srcOrd="1" destOrd="0" parTransId="{69104B61-9B9D-4CE5-949C-4065FCA297AC}" sibTransId="{85EAFF09-F653-41BF-AEE9-69CC613DD8A1}"/>
    <dgm:cxn modelId="{B4EDA8FE-72F6-41E1-9505-73491AB93B3D}" srcId="{8C25E279-1751-44E5-951D-CE62E683A8D4}" destId="{11301A72-33F2-4EAB-B63B-8E7B0E72A327}" srcOrd="4" destOrd="0" parTransId="{4A4E8910-D54F-404F-B599-8C09F2EBA2E3}" sibTransId="{5AA003E3-ED7B-4BDB-B081-1B16DF8D462B}"/>
    <dgm:cxn modelId="{2EF6131E-B741-4ECF-898C-D2D70AF1EF70}" type="presParOf" srcId="{A4425A30-6686-4904-BDA0-D09C2241B4A4}" destId="{A6CA7639-DFD9-4A67-B987-F48D4C717457}" srcOrd="0" destOrd="0" presId="urn:microsoft.com/office/officeart/2005/8/layout/venn3"/>
    <dgm:cxn modelId="{6A588A16-EF79-412F-AE33-ADA9F562AC88}" type="presParOf" srcId="{A4425A30-6686-4904-BDA0-D09C2241B4A4}" destId="{95456067-BE26-4953-BC8A-853F8318F0BD}" srcOrd="1" destOrd="0" presId="urn:microsoft.com/office/officeart/2005/8/layout/venn3"/>
    <dgm:cxn modelId="{EEBF9E21-0299-479A-8EF3-F9081342B628}" type="presParOf" srcId="{A4425A30-6686-4904-BDA0-D09C2241B4A4}" destId="{17BF2FBF-1562-46DD-8231-016047966089}" srcOrd="2" destOrd="0" presId="urn:microsoft.com/office/officeart/2005/8/layout/venn3"/>
    <dgm:cxn modelId="{37C04547-5E0A-4DEB-BDC1-BD9975BFF8FA}" type="presParOf" srcId="{A4425A30-6686-4904-BDA0-D09C2241B4A4}" destId="{CB84A69E-0A24-4005-987C-371ECA56CA70}" srcOrd="3" destOrd="0" presId="urn:microsoft.com/office/officeart/2005/8/layout/venn3"/>
    <dgm:cxn modelId="{4C6D1D38-316E-461C-A73A-9C6B4EC39C00}" type="presParOf" srcId="{A4425A30-6686-4904-BDA0-D09C2241B4A4}" destId="{F6E5E1FA-66F2-459C-9CDF-46B231D4E38C}" srcOrd="4" destOrd="0" presId="urn:microsoft.com/office/officeart/2005/8/layout/venn3"/>
    <dgm:cxn modelId="{AFA51709-DC43-4FE4-88D2-0EC7C9D184B6}" type="presParOf" srcId="{A4425A30-6686-4904-BDA0-D09C2241B4A4}" destId="{64AE9783-8188-435F-8844-0C8E9019E1EA}" srcOrd="5" destOrd="0" presId="urn:microsoft.com/office/officeart/2005/8/layout/venn3"/>
    <dgm:cxn modelId="{7AA5B69D-4BE0-4E73-AAA8-98BD4761AB67}" type="presParOf" srcId="{A4425A30-6686-4904-BDA0-D09C2241B4A4}" destId="{B8DB6367-3934-4F11-A394-392DC6B815DB}" srcOrd="6" destOrd="0" presId="urn:microsoft.com/office/officeart/2005/8/layout/venn3"/>
    <dgm:cxn modelId="{2DB94795-A141-42B7-9295-E92D51506A26}" type="presParOf" srcId="{A4425A30-6686-4904-BDA0-D09C2241B4A4}" destId="{A047FD03-4614-4254-89DA-19832AA02D7B}" srcOrd="7" destOrd="0" presId="urn:microsoft.com/office/officeart/2005/8/layout/venn3"/>
    <dgm:cxn modelId="{6ABE513D-0EFE-496C-A002-C58B283E6E1E}" type="presParOf" srcId="{A4425A30-6686-4904-BDA0-D09C2241B4A4}" destId="{4A0D50EA-51D3-4AA9-B082-E54220475050}" srcOrd="8"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D0F5B5C-DBF7-4251-89E6-62C281F9760B}" type="doc">
      <dgm:prSet loTypeId="urn:microsoft.com/office/officeart/2005/8/layout/matrix2" loCatId="matrix" qsTypeId="urn:microsoft.com/office/officeart/2005/8/quickstyle/simple1" qsCatId="simple" csTypeId="urn:microsoft.com/office/officeart/2005/8/colors/colorful5" csCatId="colorful" phldr="1"/>
      <dgm:spPr/>
      <dgm:t>
        <a:bodyPr/>
        <a:lstStyle/>
        <a:p>
          <a:endParaRPr lang="en-GB"/>
        </a:p>
      </dgm:t>
    </dgm:pt>
    <dgm:pt modelId="{8FEC34C3-7C8E-4117-88E9-6D1D853E8CA6}">
      <dgm:prSet phldrT="[Text]" custT="1"/>
      <dgm:spPr>
        <a:solidFill>
          <a:srgbClr val="66CCFF"/>
        </a:solidFill>
      </dgm:spPr>
      <dgm:t>
        <a:bodyPr/>
        <a:lstStyle/>
        <a:p>
          <a:r>
            <a:rPr lang="en-GB" sz="2600" dirty="0"/>
            <a:t>Just do It</a:t>
          </a:r>
        </a:p>
      </dgm:t>
    </dgm:pt>
    <dgm:pt modelId="{A3078644-58DC-4477-8403-12049AA166F4}" type="parTrans" cxnId="{DABDFBF6-7F90-46ED-95DD-A51DAF26628C}">
      <dgm:prSet/>
      <dgm:spPr/>
      <dgm:t>
        <a:bodyPr/>
        <a:lstStyle/>
        <a:p>
          <a:endParaRPr lang="en-GB"/>
        </a:p>
      </dgm:t>
    </dgm:pt>
    <dgm:pt modelId="{F02F33F9-E74C-4975-A459-7220BB53EA50}" type="sibTrans" cxnId="{DABDFBF6-7F90-46ED-95DD-A51DAF26628C}">
      <dgm:prSet/>
      <dgm:spPr/>
      <dgm:t>
        <a:bodyPr/>
        <a:lstStyle/>
        <a:p>
          <a:endParaRPr lang="en-GB"/>
        </a:p>
      </dgm:t>
    </dgm:pt>
    <dgm:pt modelId="{45671DDF-9A6E-4D6E-BAC1-7EA17A758573}">
      <dgm:prSet phldrT="[Text]"/>
      <dgm:spPr>
        <a:solidFill>
          <a:srgbClr val="00B0F0"/>
        </a:solidFill>
      </dgm:spPr>
      <dgm:t>
        <a:bodyPr/>
        <a:lstStyle/>
        <a:p>
          <a:r>
            <a:rPr lang="en-GB" dirty="0"/>
            <a:t>Review in Detail</a:t>
          </a:r>
        </a:p>
      </dgm:t>
    </dgm:pt>
    <dgm:pt modelId="{E61F9749-1277-4F8B-B769-9796FD899D7B}" type="parTrans" cxnId="{01FBDB9B-E294-4B8D-A8C7-E012CDB69064}">
      <dgm:prSet/>
      <dgm:spPr/>
      <dgm:t>
        <a:bodyPr/>
        <a:lstStyle/>
        <a:p>
          <a:endParaRPr lang="en-GB"/>
        </a:p>
      </dgm:t>
    </dgm:pt>
    <dgm:pt modelId="{0946393C-2BD5-4340-923B-13F0C9C18AA0}" type="sibTrans" cxnId="{01FBDB9B-E294-4B8D-A8C7-E012CDB69064}">
      <dgm:prSet/>
      <dgm:spPr/>
      <dgm:t>
        <a:bodyPr/>
        <a:lstStyle/>
        <a:p>
          <a:endParaRPr lang="en-GB"/>
        </a:p>
      </dgm:t>
    </dgm:pt>
    <dgm:pt modelId="{8F22065E-2787-40CA-A3CD-3831BFFC440D}">
      <dgm:prSet phldrT="[Text]" custT="1"/>
      <dgm:spPr>
        <a:solidFill>
          <a:srgbClr val="0070C0"/>
        </a:solidFill>
      </dgm:spPr>
      <dgm:t>
        <a:bodyPr/>
        <a:lstStyle/>
        <a:p>
          <a:r>
            <a:rPr lang="en-GB" sz="2600" dirty="0"/>
            <a:t>Just do It</a:t>
          </a:r>
        </a:p>
      </dgm:t>
    </dgm:pt>
    <dgm:pt modelId="{68227258-70C4-4A4D-B826-5823825EB118}" type="parTrans" cxnId="{41A1B9B5-8DD5-47F2-A5C6-F4132808D821}">
      <dgm:prSet/>
      <dgm:spPr/>
      <dgm:t>
        <a:bodyPr/>
        <a:lstStyle/>
        <a:p>
          <a:endParaRPr lang="en-GB"/>
        </a:p>
      </dgm:t>
    </dgm:pt>
    <dgm:pt modelId="{6F44860F-B2A6-4E5D-8F8B-BD599630EF7F}" type="sibTrans" cxnId="{41A1B9B5-8DD5-47F2-A5C6-F4132808D821}">
      <dgm:prSet/>
      <dgm:spPr/>
      <dgm:t>
        <a:bodyPr/>
        <a:lstStyle/>
        <a:p>
          <a:endParaRPr lang="en-GB"/>
        </a:p>
      </dgm:t>
    </dgm:pt>
    <dgm:pt modelId="{E41C3E82-D6C4-48EF-894E-731EC2ECAB84}">
      <dgm:prSet phldrT="[Text]"/>
      <dgm:spPr>
        <a:solidFill>
          <a:srgbClr val="002060"/>
        </a:solidFill>
      </dgm:spPr>
      <dgm:t>
        <a:bodyPr/>
        <a:lstStyle/>
        <a:p>
          <a:r>
            <a:rPr lang="en-GB" dirty="0"/>
            <a:t>Don’t do It</a:t>
          </a:r>
        </a:p>
      </dgm:t>
    </dgm:pt>
    <dgm:pt modelId="{0584E821-4861-4F89-ABFB-132F29357763}" type="parTrans" cxnId="{EAB04957-9D95-45EB-8E20-C6273B94A3C7}">
      <dgm:prSet/>
      <dgm:spPr/>
      <dgm:t>
        <a:bodyPr/>
        <a:lstStyle/>
        <a:p>
          <a:endParaRPr lang="en-GB"/>
        </a:p>
      </dgm:t>
    </dgm:pt>
    <dgm:pt modelId="{A11A95C2-0CE1-4ABB-B525-96AAF5858414}" type="sibTrans" cxnId="{EAB04957-9D95-45EB-8E20-C6273B94A3C7}">
      <dgm:prSet/>
      <dgm:spPr/>
      <dgm:t>
        <a:bodyPr/>
        <a:lstStyle/>
        <a:p>
          <a:endParaRPr lang="en-GB"/>
        </a:p>
      </dgm:t>
    </dgm:pt>
    <dgm:pt modelId="{B45E4CE0-6BDA-4579-B2C5-4CBA8EB742F9}" type="pres">
      <dgm:prSet presAssocID="{FD0F5B5C-DBF7-4251-89E6-62C281F9760B}" presName="matrix" presStyleCnt="0">
        <dgm:presLayoutVars>
          <dgm:chMax val="1"/>
          <dgm:dir/>
          <dgm:resizeHandles val="exact"/>
        </dgm:presLayoutVars>
      </dgm:prSet>
      <dgm:spPr/>
    </dgm:pt>
    <dgm:pt modelId="{11F0B9E1-B57C-4BC2-AAC3-5DD37565067B}" type="pres">
      <dgm:prSet presAssocID="{FD0F5B5C-DBF7-4251-89E6-62C281F9760B}" presName="axisShape" presStyleLbl="bgShp" presStyleIdx="0" presStyleCnt="1" custLinFactNeighborY="-2275"/>
      <dgm:spPr>
        <a:solidFill>
          <a:srgbClr val="C80000"/>
        </a:solidFill>
      </dgm:spPr>
    </dgm:pt>
    <dgm:pt modelId="{7E7F686F-B3D6-419B-9F6A-9253443751DD}" type="pres">
      <dgm:prSet presAssocID="{FD0F5B5C-DBF7-4251-89E6-62C281F9760B}" presName="rect1" presStyleLbl="node1" presStyleIdx="0" presStyleCnt="4">
        <dgm:presLayoutVars>
          <dgm:chMax val="0"/>
          <dgm:chPref val="0"/>
          <dgm:bulletEnabled val="1"/>
        </dgm:presLayoutVars>
      </dgm:prSet>
      <dgm:spPr/>
    </dgm:pt>
    <dgm:pt modelId="{2E1D67CC-619E-49A8-880D-86A9F730E8B7}" type="pres">
      <dgm:prSet presAssocID="{FD0F5B5C-DBF7-4251-89E6-62C281F9760B}" presName="rect2" presStyleLbl="node1" presStyleIdx="1" presStyleCnt="4">
        <dgm:presLayoutVars>
          <dgm:chMax val="0"/>
          <dgm:chPref val="0"/>
          <dgm:bulletEnabled val="1"/>
        </dgm:presLayoutVars>
      </dgm:prSet>
      <dgm:spPr/>
    </dgm:pt>
    <dgm:pt modelId="{CE858415-BE73-4463-A7AD-3F19635F70C7}" type="pres">
      <dgm:prSet presAssocID="{FD0F5B5C-DBF7-4251-89E6-62C281F9760B}" presName="rect3" presStyleLbl="node1" presStyleIdx="2" presStyleCnt="4">
        <dgm:presLayoutVars>
          <dgm:chMax val="0"/>
          <dgm:chPref val="0"/>
          <dgm:bulletEnabled val="1"/>
        </dgm:presLayoutVars>
      </dgm:prSet>
      <dgm:spPr/>
    </dgm:pt>
    <dgm:pt modelId="{A0D7D84B-D8B1-482B-A53F-B76212C0ABEB}" type="pres">
      <dgm:prSet presAssocID="{FD0F5B5C-DBF7-4251-89E6-62C281F9760B}" presName="rect4" presStyleLbl="node1" presStyleIdx="3" presStyleCnt="4">
        <dgm:presLayoutVars>
          <dgm:chMax val="0"/>
          <dgm:chPref val="0"/>
          <dgm:bulletEnabled val="1"/>
        </dgm:presLayoutVars>
      </dgm:prSet>
      <dgm:spPr/>
    </dgm:pt>
  </dgm:ptLst>
  <dgm:cxnLst>
    <dgm:cxn modelId="{8263CA19-52D5-439C-B730-0B51EDA57156}" type="presOf" srcId="{FD0F5B5C-DBF7-4251-89E6-62C281F9760B}" destId="{B45E4CE0-6BDA-4579-B2C5-4CBA8EB742F9}" srcOrd="0" destOrd="0" presId="urn:microsoft.com/office/officeart/2005/8/layout/matrix2"/>
    <dgm:cxn modelId="{B6D4C537-1866-41E6-8076-A90B6A630A97}" type="presOf" srcId="{45671DDF-9A6E-4D6E-BAC1-7EA17A758573}" destId="{2E1D67CC-619E-49A8-880D-86A9F730E8B7}" srcOrd="0" destOrd="0" presId="urn:microsoft.com/office/officeart/2005/8/layout/matrix2"/>
    <dgm:cxn modelId="{3DC27D6E-52D9-47BD-AE3D-7531EAAB3630}" type="presOf" srcId="{8F22065E-2787-40CA-A3CD-3831BFFC440D}" destId="{CE858415-BE73-4463-A7AD-3F19635F70C7}" srcOrd="0" destOrd="0" presId="urn:microsoft.com/office/officeart/2005/8/layout/matrix2"/>
    <dgm:cxn modelId="{EAB04957-9D95-45EB-8E20-C6273B94A3C7}" srcId="{FD0F5B5C-DBF7-4251-89E6-62C281F9760B}" destId="{E41C3E82-D6C4-48EF-894E-731EC2ECAB84}" srcOrd="3" destOrd="0" parTransId="{0584E821-4861-4F89-ABFB-132F29357763}" sibTransId="{A11A95C2-0CE1-4ABB-B525-96AAF5858414}"/>
    <dgm:cxn modelId="{54A0128D-2701-4B1D-971E-DA87093E4A1C}" type="presOf" srcId="{E41C3E82-D6C4-48EF-894E-731EC2ECAB84}" destId="{A0D7D84B-D8B1-482B-A53F-B76212C0ABEB}" srcOrd="0" destOrd="0" presId="urn:microsoft.com/office/officeart/2005/8/layout/matrix2"/>
    <dgm:cxn modelId="{01FBDB9B-E294-4B8D-A8C7-E012CDB69064}" srcId="{FD0F5B5C-DBF7-4251-89E6-62C281F9760B}" destId="{45671DDF-9A6E-4D6E-BAC1-7EA17A758573}" srcOrd="1" destOrd="0" parTransId="{E61F9749-1277-4F8B-B769-9796FD899D7B}" sibTransId="{0946393C-2BD5-4340-923B-13F0C9C18AA0}"/>
    <dgm:cxn modelId="{41A1B9B5-8DD5-47F2-A5C6-F4132808D821}" srcId="{FD0F5B5C-DBF7-4251-89E6-62C281F9760B}" destId="{8F22065E-2787-40CA-A3CD-3831BFFC440D}" srcOrd="2" destOrd="0" parTransId="{68227258-70C4-4A4D-B826-5823825EB118}" sibTransId="{6F44860F-B2A6-4E5D-8F8B-BD599630EF7F}"/>
    <dgm:cxn modelId="{257C60DA-8F71-419B-9793-FA70FEA7E9B3}" type="presOf" srcId="{8FEC34C3-7C8E-4117-88E9-6D1D853E8CA6}" destId="{7E7F686F-B3D6-419B-9F6A-9253443751DD}" srcOrd="0" destOrd="0" presId="urn:microsoft.com/office/officeart/2005/8/layout/matrix2"/>
    <dgm:cxn modelId="{DABDFBF6-7F90-46ED-95DD-A51DAF26628C}" srcId="{FD0F5B5C-DBF7-4251-89E6-62C281F9760B}" destId="{8FEC34C3-7C8E-4117-88E9-6D1D853E8CA6}" srcOrd="0" destOrd="0" parTransId="{A3078644-58DC-4477-8403-12049AA166F4}" sibTransId="{F02F33F9-E74C-4975-A459-7220BB53EA50}"/>
    <dgm:cxn modelId="{9945656F-B705-434A-BEB3-C2BC564B1839}" type="presParOf" srcId="{B45E4CE0-6BDA-4579-B2C5-4CBA8EB742F9}" destId="{11F0B9E1-B57C-4BC2-AAC3-5DD37565067B}" srcOrd="0" destOrd="0" presId="urn:microsoft.com/office/officeart/2005/8/layout/matrix2"/>
    <dgm:cxn modelId="{311937EA-CC97-484A-8566-FE21401B294A}" type="presParOf" srcId="{B45E4CE0-6BDA-4579-B2C5-4CBA8EB742F9}" destId="{7E7F686F-B3D6-419B-9F6A-9253443751DD}" srcOrd="1" destOrd="0" presId="urn:microsoft.com/office/officeart/2005/8/layout/matrix2"/>
    <dgm:cxn modelId="{FB655E71-7A9B-4C7B-8597-265FF06E078C}" type="presParOf" srcId="{B45E4CE0-6BDA-4579-B2C5-4CBA8EB742F9}" destId="{2E1D67CC-619E-49A8-880D-86A9F730E8B7}" srcOrd="2" destOrd="0" presId="urn:microsoft.com/office/officeart/2005/8/layout/matrix2"/>
    <dgm:cxn modelId="{11C77D3D-837F-4AD4-9841-B7E321FA9E24}" type="presParOf" srcId="{B45E4CE0-6BDA-4579-B2C5-4CBA8EB742F9}" destId="{CE858415-BE73-4463-A7AD-3F19635F70C7}" srcOrd="3" destOrd="0" presId="urn:microsoft.com/office/officeart/2005/8/layout/matrix2"/>
    <dgm:cxn modelId="{51AB9B94-B95D-45B9-9416-1509B0636991}" type="presParOf" srcId="{B45E4CE0-6BDA-4579-B2C5-4CBA8EB742F9}" destId="{A0D7D84B-D8B1-482B-A53F-B76212C0ABEB}" srcOrd="4" destOrd="0" presId="urn:microsoft.com/office/officeart/2005/8/layout/matrix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CA7639-DFD9-4A67-B987-F48D4C717457}">
      <dsp:nvSpPr>
        <dsp:cNvPr id="0" name=""/>
        <dsp:cNvSpPr/>
      </dsp:nvSpPr>
      <dsp:spPr>
        <a:xfrm>
          <a:off x="927" y="549272"/>
          <a:ext cx="1808825" cy="1808825"/>
        </a:xfrm>
        <a:prstGeom prst="ellipse">
          <a:avLst/>
        </a:prstGeom>
        <a:solidFill>
          <a:schemeClr val="accent5">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99546" tIns="20320" rIns="99546" bIns="20320" numCol="1" spcCol="1270" anchor="ctr" anchorCtr="0">
          <a:noAutofit/>
        </a:bodyPr>
        <a:lstStyle/>
        <a:p>
          <a:pPr marL="0" lvl="0" indent="0" algn="ctr" defTabSz="711200">
            <a:lnSpc>
              <a:spcPct val="90000"/>
            </a:lnSpc>
            <a:spcBef>
              <a:spcPct val="0"/>
            </a:spcBef>
            <a:spcAft>
              <a:spcPct val="35000"/>
            </a:spcAft>
            <a:buNone/>
          </a:pPr>
          <a:r>
            <a:rPr lang="en-GB" sz="1600" kern="1200" dirty="0" err="1"/>
            <a:t>Synthesists</a:t>
          </a:r>
          <a:endParaRPr lang="en-GB" sz="1600" kern="1200" dirty="0"/>
        </a:p>
      </dsp:txBody>
      <dsp:txXfrm>
        <a:off x="265823" y="814168"/>
        <a:ext cx="1279033" cy="1279033"/>
      </dsp:txXfrm>
    </dsp:sp>
    <dsp:sp modelId="{17BF2FBF-1562-46DD-8231-016047966089}">
      <dsp:nvSpPr>
        <dsp:cNvPr id="0" name=""/>
        <dsp:cNvSpPr/>
      </dsp:nvSpPr>
      <dsp:spPr>
        <a:xfrm>
          <a:off x="1447988" y="549272"/>
          <a:ext cx="1808825" cy="1808825"/>
        </a:xfrm>
        <a:prstGeom prst="ellipse">
          <a:avLst/>
        </a:prstGeom>
        <a:solidFill>
          <a:schemeClr val="accent5">
            <a:alpha val="50000"/>
            <a:hueOff val="-2606167"/>
            <a:satOff val="0"/>
            <a:lumOff val="23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99546" tIns="20320" rIns="99546" bIns="20320" numCol="1" spcCol="1270" anchor="ctr" anchorCtr="0">
          <a:noAutofit/>
        </a:bodyPr>
        <a:lstStyle/>
        <a:p>
          <a:pPr marL="0" lvl="0" indent="0" algn="ctr" defTabSz="711200">
            <a:lnSpc>
              <a:spcPct val="90000"/>
            </a:lnSpc>
            <a:spcBef>
              <a:spcPct val="0"/>
            </a:spcBef>
            <a:spcAft>
              <a:spcPct val="35000"/>
            </a:spcAft>
            <a:buNone/>
          </a:pPr>
          <a:r>
            <a:rPr lang="en-GB" sz="1600" kern="1200" dirty="0"/>
            <a:t>Idealists</a:t>
          </a:r>
        </a:p>
      </dsp:txBody>
      <dsp:txXfrm>
        <a:off x="1712884" y="814168"/>
        <a:ext cx="1279033" cy="1279033"/>
      </dsp:txXfrm>
    </dsp:sp>
    <dsp:sp modelId="{F6E5E1FA-66F2-459C-9CDF-46B231D4E38C}">
      <dsp:nvSpPr>
        <dsp:cNvPr id="0" name=""/>
        <dsp:cNvSpPr/>
      </dsp:nvSpPr>
      <dsp:spPr>
        <a:xfrm>
          <a:off x="2895049" y="549272"/>
          <a:ext cx="1808825" cy="1808825"/>
        </a:xfrm>
        <a:prstGeom prst="ellipse">
          <a:avLst/>
        </a:prstGeom>
        <a:solidFill>
          <a:schemeClr val="accent5">
            <a:alpha val="50000"/>
            <a:hueOff val="-5212334"/>
            <a:satOff val="0"/>
            <a:lumOff val="46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99546" tIns="20320" rIns="99546" bIns="20320" numCol="1" spcCol="1270" anchor="ctr" anchorCtr="0">
          <a:noAutofit/>
        </a:bodyPr>
        <a:lstStyle/>
        <a:p>
          <a:pPr marL="0" lvl="0" indent="0" algn="ctr" defTabSz="711200">
            <a:lnSpc>
              <a:spcPct val="90000"/>
            </a:lnSpc>
            <a:spcBef>
              <a:spcPct val="0"/>
            </a:spcBef>
            <a:spcAft>
              <a:spcPct val="35000"/>
            </a:spcAft>
            <a:buNone/>
          </a:pPr>
          <a:r>
            <a:rPr lang="en-GB" sz="1600" kern="1200" dirty="0"/>
            <a:t>Pragmatists</a:t>
          </a:r>
        </a:p>
      </dsp:txBody>
      <dsp:txXfrm>
        <a:off x="3159945" y="814168"/>
        <a:ext cx="1279033" cy="1279033"/>
      </dsp:txXfrm>
    </dsp:sp>
    <dsp:sp modelId="{B8DB6367-3934-4F11-A394-392DC6B815DB}">
      <dsp:nvSpPr>
        <dsp:cNvPr id="0" name=""/>
        <dsp:cNvSpPr/>
      </dsp:nvSpPr>
      <dsp:spPr>
        <a:xfrm>
          <a:off x="4342109" y="549272"/>
          <a:ext cx="1808825" cy="1808825"/>
        </a:xfrm>
        <a:prstGeom prst="ellipse">
          <a:avLst/>
        </a:prstGeom>
        <a:solidFill>
          <a:schemeClr val="accent5">
            <a:alpha val="50000"/>
            <a:hueOff val="-7818501"/>
            <a:satOff val="0"/>
            <a:lumOff val="691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99546" tIns="20320" rIns="99546" bIns="20320" numCol="1" spcCol="1270" anchor="ctr" anchorCtr="0">
          <a:noAutofit/>
        </a:bodyPr>
        <a:lstStyle/>
        <a:p>
          <a:pPr marL="0" lvl="0" indent="0" algn="ctr" defTabSz="711200">
            <a:lnSpc>
              <a:spcPct val="90000"/>
            </a:lnSpc>
            <a:spcBef>
              <a:spcPct val="0"/>
            </a:spcBef>
            <a:spcAft>
              <a:spcPct val="35000"/>
            </a:spcAft>
            <a:buNone/>
          </a:pPr>
          <a:r>
            <a:rPr lang="en-GB" sz="1600" kern="1200" dirty="0"/>
            <a:t>Analysts</a:t>
          </a:r>
        </a:p>
      </dsp:txBody>
      <dsp:txXfrm>
        <a:off x="4607005" y="814168"/>
        <a:ext cx="1279033" cy="1279033"/>
      </dsp:txXfrm>
    </dsp:sp>
    <dsp:sp modelId="{4A0D50EA-51D3-4AA9-B082-E54220475050}">
      <dsp:nvSpPr>
        <dsp:cNvPr id="0" name=""/>
        <dsp:cNvSpPr/>
      </dsp:nvSpPr>
      <dsp:spPr>
        <a:xfrm>
          <a:off x="5789170" y="549272"/>
          <a:ext cx="1808825" cy="1808825"/>
        </a:xfrm>
        <a:prstGeom prst="ellipse">
          <a:avLst/>
        </a:prstGeom>
        <a:solidFill>
          <a:schemeClr val="accent5">
            <a:alpha val="50000"/>
            <a:hueOff val="-10424668"/>
            <a:satOff val="0"/>
            <a:lumOff val="921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99546" tIns="20320" rIns="99546" bIns="20320" numCol="1" spcCol="1270" anchor="ctr" anchorCtr="0">
          <a:noAutofit/>
        </a:bodyPr>
        <a:lstStyle/>
        <a:p>
          <a:pPr marL="0" lvl="0" indent="0" algn="ctr" defTabSz="711200">
            <a:lnSpc>
              <a:spcPct val="90000"/>
            </a:lnSpc>
            <a:spcBef>
              <a:spcPct val="0"/>
            </a:spcBef>
            <a:spcAft>
              <a:spcPct val="35000"/>
            </a:spcAft>
            <a:buNone/>
          </a:pPr>
          <a:r>
            <a:rPr lang="en-GB" sz="1600" kern="1200" dirty="0"/>
            <a:t>Realists</a:t>
          </a:r>
        </a:p>
      </dsp:txBody>
      <dsp:txXfrm>
        <a:off x="6054066" y="814168"/>
        <a:ext cx="1279033" cy="127903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F0B9E1-B57C-4BC2-AAC3-5DD37565067B}">
      <dsp:nvSpPr>
        <dsp:cNvPr id="0" name=""/>
        <dsp:cNvSpPr/>
      </dsp:nvSpPr>
      <dsp:spPr>
        <a:xfrm>
          <a:off x="945822" y="0"/>
          <a:ext cx="3594756" cy="3594756"/>
        </a:xfrm>
        <a:prstGeom prst="quadArrow">
          <a:avLst>
            <a:gd name="adj1" fmla="val 2000"/>
            <a:gd name="adj2" fmla="val 4000"/>
            <a:gd name="adj3" fmla="val 5000"/>
          </a:avLst>
        </a:prstGeom>
        <a:solidFill>
          <a:srgbClr val="C80000"/>
        </a:solidFill>
        <a:ln>
          <a:noFill/>
        </a:ln>
        <a:effectLst/>
      </dsp:spPr>
      <dsp:style>
        <a:lnRef idx="0">
          <a:scrgbClr r="0" g="0" b="0"/>
        </a:lnRef>
        <a:fillRef idx="1">
          <a:scrgbClr r="0" g="0" b="0"/>
        </a:fillRef>
        <a:effectRef idx="0">
          <a:scrgbClr r="0" g="0" b="0"/>
        </a:effectRef>
        <a:fontRef idx="minor"/>
      </dsp:style>
    </dsp:sp>
    <dsp:sp modelId="{7E7F686F-B3D6-419B-9F6A-9253443751DD}">
      <dsp:nvSpPr>
        <dsp:cNvPr id="0" name=""/>
        <dsp:cNvSpPr/>
      </dsp:nvSpPr>
      <dsp:spPr>
        <a:xfrm>
          <a:off x="1179481" y="233659"/>
          <a:ext cx="1437902" cy="1437902"/>
        </a:xfrm>
        <a:prstGeom prst="roundRect">
          <a:avLst/>
        </a:prstGeom>
        <a:solidFill>
          <a:srgbClr val="66CC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dirty="0"/>
            <a:t>Just do It</a:t>
          </a:r>
        </a:p>
      </dsp:txBody>
      <dsp:txXfrm>
        <a:off x="1249674" y="303852"/>
        <a:ext cx="1297516" cy="1297516"/>
      </dsp:txXfrm>
    </dsp:sp>
    <dsp:sp modelId="{2E1D67CC-619E-49A8-880D-86A9F730E8B7}">
      <dsp:nvSpPr>
        <dsp:cNvPr id="0" name=""/>
        <dsp:cNvSpPr/>
      </dsp:nvSpPr>
      <dsp:spPr>
        <a:xfrm>
          <a:off x="2869016" y="233659"/>
          <a:ext cx="1437902" cy="1437902"/>
        </a:xfrm>
        <a:prstGeom prst="roundRect">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dirty="0"/>
            <a:t>Review in Detail</a:t>
          </a:r>
        </a:p>
      </dsp:txBody>
      <dsp:txXfrm>
        <a:off x="2939209" y="303852"/>
        <a:ext cx="1297516" cy="1297516"/>
      </dsp:txXfrm>
    </dsp:sp>
    <dsp:sp modelId="{CE858415-BE73-4463-A7AD-3F19635F70C7}">
      <dsp:nvSpPr>
        <dsp:cNvPr id="0" name=""/>
        <dsp:cNvSpPr/>
      </dsp:nvSpPr>
      <dsp:spPr>
        <a:xfrm>
          <a:off x="1179481" y="1923194"/>
          <a:ext cx="1437902" cy="1437902"/>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dirty="0"/>
            <a:t>Just do It</a:t>
          </a:r>
        </a:p>
      </dsp:txBody>
      <dsp:txXfrm>
        <a:off x="1249674" y="1993387"/>
        <a:ext cx="1297516" cy="1297516"/>
      </dsp:txXfrm>
    </dsp:sp>
    <dsp:sp modelId="{A0D7D84B-D8B1-482B-A53F-B76212C0ABEB}">
      <dsp:nvSpPr>
        <dsp:cNvPr id="0" name=""/>
        <dsp:cNvSpPr/>
      </dsp:nvSpPr>
      <dsp:spPr>
        <a:xfrm>
          <a:off x="2869016" y="1923194"/>
          <a:ext cx="1437902" cy="1437902"/>
        </a:xfrm>
        <a:prstGeom prst="round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dirty="0"/>
            <a:t>Don’t do It</a:t>
          </a:r>
        </a:p>
      </dsp:txBody>
      <dsp:txXfrm>
        <a:off x="2939209" y="1993387"/>
        <a:ext cx="1297516" cy="1297516"/>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3633"/>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777607" y="0"/>
            <a:ext cx="2889938" cy="493633"/>
          </a:xfrm>
          <a:prstGeom prst="rect">
            <a:avLst/>
          </a:prstGeom>
        </p:spPr>
        <p:txBody>
          <a:bodyPr vert="horz" lIns="91440" tIns="45720" rIns="91440" bIns="45720" rtlCol="0"/>
          <a:lstStyle>
            <a:lvl1pPr algn="r">
              <a:defRPr sz="1200"/>
            </a:lvl1pPr>
          </a:lstStyle>
          <a:p>
            <a:fld id="{2453BEEE-7B4D-44C2-92A4-DE7BBA1D422A}" type="datetimeFigureOut">
              <a:rPr lang="en-GB" smtClean="0"/>
              <a:t>12/07/2021</a:t>
            </a:fld>
            <a:endParaRPr lang="en-GB"/>
          </a:p>
        </p:txBody>
      </p:sp>
      <p:sp>
        <p:nvSpPr>
          <p:cNvPr id="4" name="Footer Placeholder 3"/>
          <p:cNvSpPr>
            <a:spLocks noGrp="1"/>
          </p:cNvSpPr>
          <p:nvPr>
            <p:ph type="ftr" sz="quarter" idx="2"/>
          </p:nvPr>
        </p:nvSpPr>
        <p:spPr>
          <a:xfrm>
            <a:off x="0" y="9377316"/>
            <a:ext cx="2889938" cy="493633"/>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777607" y="9377316"/>
            <a:ext cx="2889938" cy="493633"/>
          </a:xfrm>
          <a:prstGeom prst="rect">
            <a:avLst/>
          </a:prstGeom>
        </p:spPr>
        <p:txBody>
          <a:bodyPr vert="horz" lIns="91440" tIns="45720" rIns="91440" bIns="45720" rtlCol="0" anchor="b"/>
          <a:lstStyle>
            <a:lvl1pPr algn="r">
              <a:defRPr sz="1200"/>
            </a:lvl1pPr>
          </a:lstStyle>
          <a:p>
            <a:fld id="{463F6195-24C0-4E23-B48D-EE4ED56170FA}" type="slidenum">
              <a:rPr lang="en-GB" smtClean="0"/>
              <a:t>‹#›</a:t>
            </a:fld>
            <a:endParaRPr lang="en-GB"/>
          </a:p>
        </p:txBody>
      </p:sp>
    </p:spTree>
    <p:extLst>
      <p:ext uri="{BB962C8B-B14F-4D97-AF65-F5344CB8AC3E}">
        <p14:creationId xmlns:p14="http://schemas.microsoft.com/office/powerpoint/2010/main" val="25874212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5348"/>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GB" dirty="0"/>
          </a:p>
        </p:txBody>
      </p:sp>
      <p:sp>
        <p:nvSpPr>
          <p:cNvPr id="3" name="Date Placeholder 2"/>
          <p:cNvSpPr>
            <a:spLocks noGrp="1"/>
          </p:cNvSpPr>
          <p:nvPr>
            <p:ph type="dt" idx="1"/>
          </p:nvPr>
        </p:nvSpPr>
        <p:spPr>
          <a:xfrm>
            <a:off x="3777607" y="0"/>
            <a:ext cx="2889938" cy="495348"/>
          </a:xfrm>
          <a:prstGeom prst="rect">
            <a:avLst/>
          </a:prstGeom>
        </p:spPr>
        <p:txBody>
          <a:bodyPr vert="horz" lIns="91440" tIns="45720" rIns="91440" bIns="45720" rtlCol="0"/>
          <a:lstStyle>
            <a:lvl1pPr algn="r">
              <a:defRPr sz="1200">
                <a:latin typeface="Arial" panose="020B0604020202020204" pitchFamily="34" charset="0"/>
              </a:defRPr>
            </a:lvl1pPr>
          </a:lstStyle>
          <a:p>
            <a:fld id="{009FE923-1DF5-4102-BAE5-2EA887801C03}" type="datetimeFigureOut">
              <a:rPr lang="en-GB" smtClean="0"/>
              <a:pPr/>
              <a:t>12/07/2021</a:t>
            </a:fld>
            <a:endParaRPr lang="en-GB" dirty="0"/>
          </a:p>
        </p:txBody>
      </p:sp>
      <p:sp>
        <p:nvSpPr>
          <p:cNvPr id="4" name="Slide Image Placeholder 3"/>
          <p:cNvSpPr>
            <a:spLocks noGrp="1" noRot="1" noChangeAspect="1"/>
          </p:cNvSpPr>
          <p:nvPr>
            <p:ph type="sldImg" idx="2"/>
          </p:nvPr>
        </p:nvSpPr>
        <p:spPr>
          <a:xfrm>
            <a:off x="373063" y="1233488"/>
            <a:ext cx="5922962" cy="3332162"/>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66909" y="4751219"/>
            <a:ext cx="5335270" cy="3887361"/>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9377317"/>
            <a:ext cx="2889938" cy="495347"/>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GB" dirty="0"/>
          </a:p>
        </p:txBody>
      </p:sp>
      <p:sp>
        <p:nvSpPr>
          <p:cNvPr id="7" name="Slide Number Placeholder 6"/>
          <p:cNvSpPr>
            <a:spLocks noGrp="1"/>
          </p:cNvSpPr>
          <p:nvPr>
            <p:ph type="sldNum" sz="quarter" idx="5"/>
          </p:nvPr>
        </p:nvSpPr>
        <p:spPr>
          <a:xfrm>
            <a:off x="3777607" y="9377317"/>
            <a:ext cx="2889938" cy="495347"/>
          </a:xfrm>
          <a:prstGeom prst="rect">
            <a:avLst/>
          </a:prstGeom>
        </p:spPr>
        <p:txBody>
          <a:bodyPr vert="horz" lIns="91440" tIns="45720" rIns="91440" bIns="45720" rtlCol="0" anchor="b"/>
          <a:lstStyle>
            <a:lvl1pPr algn="r">
              <a:defRPr sz="1200">
                <a:latin typeface="Arial" panose="020B0604020202020204" pitchFamily="34" charset="0"/>
              </a:defRPr>
            </a:lvl1pPr>
          </a:lstStyle>
          <a:p>
            <a:fld id="{176CCC25-78B5-4EAE-B720-38C7A2B81161}" type="slidenum">
              <a:rPr lang="en-GB" smtClean="0"/>
              <a:pPr/>
              <a:t>‹#›</a:t>
            </a:fld>
            <a:endParaRPr lang="en-GB" dirty="0"/>
          </a:p>
        </p:txBody>
      </p:sp>
    </p:spTree>
    <p:extLst>
      <p:ext uri="{BB962C8B-B14F-4D97-AF65-F5344CB8AC3E}">
        <p14:creationId xmlns:p14="http://schemas.microsoft.com/office/powerpoint/2010/main" val="1208599365"/>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Arial" panose="020B0604020202020204" pitchFamily="34" charset="0"/>
        <a:ea typeface="+mn-ea"/>
        <a:cs typeface="+mn-cs"/>
      </a:defRPr>
    </a:lvl1pPr>
    <a:lvl2pPr marL="342900" algn="l" defTabSz="685800" rtl="0" eaLnBrk="1" latinLnBrk="0" hangingPunct="1">
      <a:defRPr sz="900" kern="1200">
        <a:solidFill>
          <a:schemeClr val="tx1"/>
        </a:solidFill>
        <a:latin typeface="Arial" panose="020B0604020202020204" pitchFamily="34" charset="0"/>
        <a:ea typeface="+mn-ea"/>
        <a:cs typeface="+mn-cs"/>
      </a:defRPr>
    </a:lvl2pPr>
    <a:lvl3pPr marL="685800" algn="l" defTabSz="685800" rtl="0" eaLnBrk="1" latinLnBrk="0" hangingPunct="1">
      <a:defRPr sz="900" kern="1200">
        <a:solidFill>
          <a:schemeClr val="tx1"/>
        </a:solidFill>
        <a:latin typeface="Arial" panose="020B0604020202020204" pitchFamily="34" charset="0"/>
        <a:ea typeface="+mn-ea"/>
        <a:cs typeface="+mn-cs"/>
      </a:defRPr>
    </a:lvl3pPr>
    <a:lvl4pPr marL="1028700" algn="l" defTabSz="685800" rtl="0" eaLnBrk="1" latinLnBrk="0" hangingPunct="1">
      <a:defRPr sz="900" kern="1200">
        <a:solidFill>
          <a:schemeClr val="tx1"/>
        </a:solidFill>
        <a:latin typeface="Arial" panose="020B0604020202020204" pitchFamily="34" charset="0"/>
        <a:ea typeface="+mn-ea"/>
        <a:cs typeface="+mn-cs"/>
      </a:defRPr>
    </a:lvl4pPr>
    <a:lvl5pPr marL="1371600" algn="l" defTabSz="685800" rtl="0" eaLnBrk="1" latinLnBrk="0" hangingPunct="1">
      <a:defRPr sz="900" kern="1200">
        <a:solidFill>
          <a:schemeClr val="tx1"/>
        </a:solidFill>
        <a:latin typeface="Arial" panose="020B0604020202020204" pitchFamily="34" charset="0"/>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Illustrating the impending changes in the market place and the need for new thinking</a:t>
            </a:r>
          </a:p>
        </p:txBody>
      </p:sp>
      <p:sp>
        <p:nvSpPr>
          <p:cNvPr id="4" name="Slide Number Placeholder 3"/>
          <p:cNvSpPr>
            <a:spLocks noGrp="1"/>
          </p:cNvSpPr>
          <p:nvPr>
            <p:ph type="sldNum" sz="quarter" idx="5"/>
          </p:nvPr>
        </p:nvSpPr>
        <p:spPr/>
        <p:txBody>
          <a:bodyPr/>
          <a:lstStyle/>
          <a:p>
            <a:fld id="{BFDB6756-3E34-4746-BEF4-6C1EAC9FDBCB}" type="slidenum">
              <a:rPr lang="en-AU" smtClean="0"/>
              <a:t>3</a:t>
            </a:fld>
            <a:endParaRPr lang="en-AU"/>
          </a:p>
        </p:txBody>
      </p:sp>
    </p:spTree>
    <p:extLst>
      <p:ext uri="{BB962C8B-B14F-4D97-AF65-F5344CB8AC3E}">
        <p14:creationId xmlns:p14="http://schemas.microsoft.com/office/powerpoint/2010/main" val="27591268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Working as a group to define a Problem Statement is a great way of getting everyone on the same page with their understanding of the problem and, importantly, the parameters of what is (and what is not) covered by the group’s work.</a:t>
            </a:r>
          </a:p>
        </p:txBody>
      </p:sp>
      <p:sp>
        <p:nvSpPr>
          <p:cNvPr id="4" name="Slide Number Placeholder 3"/>
          <p:cNvSpPr>
            <a:spLocks noGrp="1"/>
          </p:cNvSpPr>
          <p:nvPr>
            <p:ph type="sldNum" sz="quarter" idx="5"/>
          </p:nvPr>
        </p:nvSpPr>
        <p:spPr/>
        <p:txBody>
          <a:bodyPr/>
          <a:lstStyle/>
          <a:p>
            <a:fld id="{176CCC25-78B5-4EAE-B720-38C7A2B81161}" type="slidenum">
              <a:rPr lang="en-GB" smtClean="0"/>
              <a:pPr/>
              <a:t>15</a:t>
            </a:fld>
            <a:endParaRPr lang="en-GB" dirty="0"/>
          </a:p>
        </p:txBody>
      </p:sp>
    </p:spTree>
    <p:extLst>
      <p:ext uri="{BB962C8B-B14F-4D97-AF65-F5344CB8AC3E}">
        <p14:creationId xmlns:p14="http://schemas.microsoft.com/office/powerpoint/2010/main" val="1892108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Goal Statement puts a positive spin on the Problem Statement by defining what the aim of the project should be if it is to resolve the Problem Statement. It is the “target state” and will usually include improvement targets for the project.</a:t>
            </a:r>
          </a:p>
        </p:txBody>
      </p:sp>
      <p:sp>
        <p:nvSpPr>
          <p:cNvPr id="4" name="Slide Number Placeholder 3"/>
          <p:cNvSpPr>
            <a:spLocks noGrp="1"/>
          </p:cNvSpPr>
          <p:nvPr>
            <p:ph type="sldNum" sz="quarter" idx="5"/>
          </p:nvPr>
        </p:nvSpPr>
        <p:spPr/>
        <p:txBody>
          <a:bodyPr/>
          <a:lstStyle/>
          <a:p>
            <a:fld id="{176CCC25-78B5-4EAE-B720-38C7A2B81161}" type="slidenum">
              <a:rPr lang="en-GB" smtClean="0"/>
              <a:pPr/>
              <a:t>16</a:t>
            </a:fld>
            <a:endParaRPr lang="en-GB" dirty="0"/>
          </a:p>
        </p:txBody>
      </p:sp>
    </p:spTree>
    <p:extLst>
      <p:ext uri="{BB962C8B-B14F-4D97-AF65-F5344CB8AC3E}">
        <p14:creationId xmlns:p14="http://schemas.microsoft.com/office/powerpoint/2010/main" val="25186518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“Breakthrough Thinking” by Nick </a:t>
            </a:r>
            <a:r>
              <a:rPr lang="en-GB" dirty="0" err="1"/>
              <a:t>Soulter</a:t>
            </a:r>
            <a:r>
              <a:rPr lang="en-GB" dirty="0"/>
              <a:t> is a useful source of problem solving tools and I have used several in this presentation.</a:t>
            </a:r>
          </a:p>
          <a:p>
            <a:endParaRPr lang="en-GB" dirty="0"/>
          </a:p>
          <a:p>
            <a:r>
              <a:rPr lang="en-GB" dirty="0"/>
              <a:t>The problem grid is self-explanatory</a:t>
            </a:r>
          </a:p>
        </p:txBody>
      </p:sp>
      <p:sp>
        <p:nvSpPr>
          <p:cNvPr id="4" name="Slide Number Placeholder 3"/>
          <p:cNvSpPr>
            <a:spLocks noGrp="1"/>
          </p:cNvSpPr>
          <p:nvPr>
            <p:ph type="sldNum" sz="quarter" idx="5"/>
          </p:nvPr>
        </p:nvSpPr>
        <p:spPr/>
        <p:txBody>
          <a:bodyPr/>
          <a:lstStyle/>
          <a:p>
            <a:fld id="{176CCC25-78B5-4EAE-B720-38C7A2B81161}" type="slidenum">
              <a:rPr lang="en-GB" smtClean="0"/>
              <a:pPr/>
              <a:t>17</a:t>
            </a:fld>
            <a:endParaRPr lang="en-GB" dirty="0"/>
          </a:p>
        </p:txBody>
      </p:sp>
    </p:spTree>
    <p:extLst>
      <p:ext uri="{BB962C8B-B14F-4D97-AF65-F5344CB8AC3E}">
        <p14:creationId xmlns:p14="http://schemas.microsoft.com/office/powerpoint/2010/main" val="24723562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nice little tool to make us look at a problem in different ways.</a:t>
            </a:r>
          </a:p>
        </p:txBody>
      </p:sp>
      <p:sp>
        <p:nvSpPr>
          <p:cNvPr id="4" name="Slide Number Placeholder 3"/>
          <p:cNvSpPr>
            <a:spLocks noGrp="1"/>
          </p:cNvSpPr>
          <p:nvPr>
            <p:ph type="sldNum" sz="quarter" idx="5"/>
          </p:nvPr>
        </p:nvSpPr>
        <p:spPr/>
        <p:txBody>
          <a:bodyPr/>
          <a:lstStyle/>
          <a:p>
            <a:fld id="{176CCC25-78B5-4EAE-B720-38C7A2B81161}" type="slidenum">
              <a:rPr lang="en-GB" smtClean="0"/>
              <a:pPr/>
              <a:t>18</a:t>
            </a:fld>
            <a:endParaRPr lang="en-GB" dirty="0"/>
          </a:p>
        </p:txBody>
      </p:sp>
    </p:spTree>
    <p:extLst>
      <p:ext uri="{BB962C8B-B14F-4D97-AF65-F5344CB8AC3E}">
        <p14:creationId xmlns:p14="http://schemas.microsoft.com/office/powerpoint/2010/main" val="23490488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Don’t get too bogged down in a detailed process map. Keep it high-level at this stage. The aim is to identify steps at which problems do (or could) arise.</a:t>
            </a:r>
          </a:p>
          <a:p>
            <a:endParaRPr lang="en-GB" dirty="0"/>
          </a:p>
          <a:p>
            <a:r>
              <a:rPr lang="en-GB" dirty="0"/>
              <a:t>We do not get involved in mapping notations and methods here.</a:t>
            </a:r>
          </a:p>
        </p:txBody>
      </p:sp>
      <p:sp>
        <p:nvSpPr>
          <p:cNvPr id="4" name="Slide Number Placeholder 3"/>
          <p:cNvSpPr>
            <a:spLocks noGrp="1"/>
          </p:cNvSpPr>
          <p:nvPr>
            <p:ph type="sldNum" sz="quarter" idx="5"/>
          </p:nvPr>
        </p:nvSpPr>
        <p:spPr/>
        <p:txBody>
          <a:bodyPr/>
          <a:lstStyle/>
          <a:p>
            <a:fld id="{176CCC25-78B5-4EAE-B720-38C7A2B81161}" type="slidenum">
              <a:rPr lang="en-GB" smtClean="0"/>
              <a:pPr/>
              <a:t>19</a:t>
            </a:fld>
            <a:endParaRPr lang="en-GB" dirty="0"/>
          </a:p>
        </p:txBody>
      </p:sp>
    </p:spTree>
    <p:extLst>
      <p:ext uri="{BB962C8B-B14F-4D97-AF65-F5344CB8AC3E}">
        <p14:creationId xmlns:p14="http://schemas.microsoft.com/office/powerpoint/2010/main" val="41661613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Another example. The point here is that hand-offs often create problems and, inevitably, lead to rising work in progress inventory (which itself risks damage or loss). Miscommunication between stages is also a common cause of problems.</a:t>
            </a:r>
          </a:p>
          <a:p>
            <a:endParaRPr lang="en-GB" dirty="0"/>
          </a:p>
          <a:p>
            <a:r>
              <a:rPr lang="en-GB" dirty="0"/>
              <a:t>Hand-offs and waiting for authorisations are the main causes of delay in service processes.</a:t>
            </a:r>
          </a:p>
        </p:txBody>
      </p:sp>
      <p:sp>
        <p:nvSpPr>
          <p:cNvPr id="4" name="Slide Number Placeholder 3"/>
          <p:cNvSpPr>
            <a:spLocks noGrp="1"/>
          </p:cNvSpPr>
          <p:nvPr>
            <p:ph type="sldNum" sz="quarter" idx="5"/>
          </p:nvPr>
        </p:nvSpPr>
        <p:spPr/>
        <p:txBody>
          <a:bodyPr/>
          <a:lstStyle/>
          <a:p>
            <a:fld id="{176CCC25-78B5-4EAE-B720-38C7A2B81161}" type="slidenum">
              <a:rPr lang="en-GB" smtClean="0"/>
              <a:pPr/>
              <a:t>20</a:t>
            </a:fld>
            <a:endParaRPr lang="en-GB" dirty="0"/>
          </a:p>
        </p:txBody>
      </p:sp>
    </p:spTree>
    <p:extLst>
      <p:ext uri="{BB962C8B-B14F-4D97-AF65-F5344CB8AC3E}">
        <p14:creationId xmlns:p14="http://schemas.microsoft.com/office/powerpoint/2010/main" val="18903550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0A487E5-82D0-4B5D-8479-9CF74D75C1B5}" type="slidenum">
              <a:rPr lang="en-GB" smtClean="0"/>
              <a:pPr fontAlgn="base">
                <a:spcBef>
                  <a:spcPct val="0"/>
                </a:spcBef>
                <a:spcAft>
                  <a:spcPct val="0"/>
                </a:spcAft>
                <a:defRPr/>
              </a:pPr>
              <a:t>21</a:t>
            </a:fld>
            <a:endParaRPr lang="en-GB" dirty="0"/>
          </a:p>
        </p:txBody>
      </p:sp>
      <p:sp>
        <p:nvSpPr>
          <p:cNvPr id="144387" name="Rectangle 7"/>
          <p:cNvSpPr txBox="1">
            <a:spLocks noGrp="1" noChangeArrowheads="1"/>
          </p:cNvSpPr>
          <p:nvPr/>
        </p:nvSpPr>
        <p:spPr bwMode="auto">
          <a:xfrm>
            <a:off x="3849688" y="9431258"/>
            <a:ext cx="2946400" cy="495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59" tIns="46630" rIns="93259" bIns="46630" anchor="b"/>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hangingPunct="1"/>
            <a:fld id="{A8A442E9-F20B-457A-916F-1F4DBF947D3E}" type="slidenum">
              <a:rPr lang="en-GB" altLang="en-US" sz="1300">
                <a:latin typeface="Calibri" pitchFamily="34" charset="0"/>
                <a:ea typeface="MS PGothic" pitchFamily="34" charset="-128"/>
              </a:rPr>
              <a:pPr algn="r" eaLnBrk="1" hangingPunct="1"/>
              <a:t>21</a:t>
            </a:fld>
            <a:endParaRPr lang="en-GB" altLang="en-US" sz="1300">
              <a:latin typeface="Calibri" pitchFamily="34" charset="0"/>
              <a:ea typeface="MS PGothic" pitchFamily="34" charset="-128"/>
            </a:endParaRPr>
          </a:p>
        </p:txBody>
      </p:sp>
      <p:sp>
        <p:nvSpPr>
          <p:cNvPr id="14438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438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eaLnBrk="1" hangingPunct="1">
              <a:spcBef>
                <a:spcPct val="0"/>
              </a:spcBef>
              <a:buNone/>
            </a:pPr>
            <a:endParaRPr lang="en-US" altLang="en-US" dirty="0"/>
          </a:p>
        </p:txBody>
      </p:sp>
    </p:spTree>
    <p:extLst>
      <p:ext uri="{BB962C8B-B14F-4D97-AF65-F5344CB8AC3E}">
        <p14:creationId xmlns:p14="http://schemas.microsoft.com/office/powerpoint/2010/main" val="8054283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90" name="Rectangle 4">
            <a:extLst>
              <a:ext uri="{FF2B5EF4-FFF2-40B4-BE49-F238E27FC236}">
                <a16:creationId xmlns:a16="http://schemas.microsoft.com/office/drawing/2014/main" id="{19E014A3-FE5E-488B-ACE3-06B809519E75}"/>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cs typeface="Arial" panose="020B0604020202020204" pitchFamily="34" charset="0"/>
              </a:defRPr>
            </a:lvl1pPr>
            <a:lvl2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cs typeface="Arial" panose="020B0604020202020204" pitchFamily="34" charset="0"/>
              </a:defRPr>
            </a:lvl2pPr>
            <a:lvl3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cs typeface="Arial" panose="020B0604020202020204" pitchFamily="34" charset="0"/>
              </a:defRPr>
            </a:lvl3pPr>
            <a:lvl4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cs typeface="Arial" panose="020B0604020202020204" pitchFamily="34" charset="0"/>
              </a:defRPr>
            </a:lvl4pPr>
            <a:lvl5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cs typeface="Arial" panose="020B0604020202020204" pitchFamily="34"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cs typeface="Arial" panose="020B0604020202020204" pitchFamily="34"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cs typeface="Arial" panose="020B0604020202020204" pitchFamily="34"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cs typeface="Arial" panose="020B0604020202020204" pitchFamily="34"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cs typeface="Arial" panose="020B0604020202020204" pitchFamily="34" charset="0"/>
              </a:defRPr>
            </a:lvl9pPr>
          </a:lstStyle>
          <a:p>
            <a:pPr>
              <a:spcBef>
                <a:spcPct val="0"/>
              </a:spcBef>
              <a:buClrTx/>
              <a:buFontTx/>
              <a:buNone/>
            </a:pPr>
            <a:fld id="{015D3038-2299-4224-9EE1-3B5134603394}" type="slidenum">
              <a:rPr lang="en-GB" altLang="en-US">
                <a:latin typeface="Arial" panose="020B0604020202020204" pitchFamily="34" charset="0"/>
              </a:rPr>
              <a:pPr>
                <a:spcBef>
                  <a:spcPct val="0"/>
                </a:spcBef>
                <a:buClrTx/>
                <a:buFontTx/>
                <a:buNone/>
              </a:pPr>
              <a:t>22</a:t>
            </a:fld>
            <a:endParaRPr lang="en-GB" altLang="en-US">
              <a:latin typeface="Arial" panose="020B0604020202020204" pitchFamily="34" charset="0"/>
            </a:endParaRPr>
          </a:p>
        </p:txBody>
      </p:sp>
      <p:sp>
        <p:nvSpPr>
          <p:cNvPr id="37891" name="Rectangle 1">
            <a:extLst>
              <a:ext uri="{FF2B5EF4-FFF2-40B4-BE49-F238E27FC236}">
                <a16:creationId xmlns:a16="http://schemas.microsoft.com/office/drawing/2014/main" id="{F2228988-2999-4B1A-8D37-CB5935AF6096}"/>
              </a:ext>
            </a:extLst>
          </p:cNvPr>
          <p:cNvSpPr>
            <a:spLocks noGrp="1" noRot="1" noChangeAspect="1" noChangeArrowheads="1" noTextEdit="1"/>
          </p:cNvSpPr>
          <p:nvPr>
            <p:ph type="sldImg"/>
          </p:nvPr>
        </p:nvSpPr>
        <p:spPr>
          <a:xfrm>
            <a:off x="-477838" y="611188"/>
            <a:ext cx="7631113" cy="4292600"/>
          </a:xfrm>
          <a:solidFill>
            <a:srgbClr val="FFFFFF"/>
          </a:solidFill>
          <a:ln>
            <a:solidFill>
              <a:srgbClr val="000000"/>
            </a:solidFill>
          </a:ln>
        </p:spPr>
      </p:sp>
      <p:sp>
        <p:nvSpPr>
          <p:cNvPr id="37892" name="Rectangle 2">
            <a:extLst>
              <a:ext uri="{FF2B5EF4-FFF2-40B4-BE49-F238E27FC236}">
                <a16:creationId xmlns:a16="http://schemas.microsoft.com/office/drawing/2014/main" id="{036E9A55-241F-4223-A271-DCB6E7982767}"/>
              </a:ext>
            </a:extLst>
          </p:cNvPr>
          <p:cNvSpPr>
            <a:spLocks noGrp="1" noChangeArrowheads="1"/>
          </p:cNvSpPr>
          <p:nvPr>
            <p:ph type="body" idx="1"/>
          </p:nvPr>
        </p:nvSpPr>
        <p:spPr>
          <a:xfrm>
            <a:off x="461963" y="5238750"/>
            <a:ext cx="5683250" cy="1223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r>
              <a:rPr lang="en-US" altLang="en-US" dirty="0">
                <a:cs typeface="Arial" panose="020B0604020202020204" pitchFamily="34" charset="0"/>
              </a:rPr>
              <a:t>These tips are designed to help the team </a:t>
            </a:r>
            <a:r>
              <a:rPr lang="en-US" altLang="en-US" dirty="0" err="1">
                <a:cs typeface="Arial" panose="020B0604020202020204" pitchFamily="34" charset="0"/>
              </a:rPr>
              <a:t>analyse</a:t>
            </a:r>
            <a:r>
              <a:rPr lang="en-US" altLang="en-US" dirty="0">
                <a:cs typeface="Arial" panose="020B0604020202020204" pitchFamily="34" charset="0"/>
              </a:rPr>
              <a:t> their process map and identify error and risk points.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usually the most time-taking stage. Good work done here will make the rest of the process much easier. Good detailed analysis will make potential solutions obvious</a:t>
            </a:r>
          </a:p>
        </p:txBody>
      </p:sp>
      <p:sp>
        <p:nvSpPr>
          <p:cNvPr id="4" name="Slide Number Placeholder 3"/>
          <p:cNvSpPr>
            <a:spLocks noGrp="1"/>
          </p:cNvSpPr>
          <p:nvPr>
            <p:ph type="sldNum" sz="quarter" idx="5"/>
          </p:nvPr>
        </p:nvSpPr>
        <p:spPr/>
        <p:txBody>
          <a:bodyPr/>
          <a:lstStyle/>
          <a:p>
            <a:fld id="{176CCC25-78B5-4EAE-B720-38C7A2B81161}" type="slidenum">
              <a:rPr lang="en-GB" smtClean="0"/>
              <a:pPr/>
              <a:t>24</a:t>
            </a:fld>
            <a:endParaRPr lang="en-GB" dirty="0"/>
          </a:p>
        </p:txBody>
      </p:sp>
    </p:spTree>
    <p:extLst>
      <p:ext uri="{BB962C8B-B14F-4D97-AF65-F5344CB8AC3E}">
        <p14:creationId xmlns:p14="http://schemas.microsoft.com/office/powerpoint/2010/main" val="16025195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Look at the problem from the viewpoint of everyone affected. “How is that a problem for them?” is a key question. This exercise broadens our understanding of the problem, its impacts, and who it affects most.</a:t>
            </a:r>
          </a:p>
        </p:txBody>
      </p:sp>
      <p:sp>
        <p:nvSpPr>
          <p:cNvPr id="4" name="Slide Number Placeholder 3"/>
          <p:cNvSpPr>
            <a:spLocks noGrp="1"/>
          </p:cNvSpPr>
          <p:nvPr>
            <p:ph type="sldNum" sz="quarter" idx="5"/>
          </p:nvPr>
        </p:nvSpPr>
        <p:spPr/>
        <p:txBody>
          <a:bodyPr/>
          <a:lstStyle/>
          <a:p>
            <a:fld id="{176CCC25-78B5-4EAE-B720-38C7A2B81161}" type="slidenum">
              <a:rPr lang="en-GB" smtClean="0"/>
              <a:pPr/>
              <a:t>25</a:t>
            </a:fld>
            <a:endParaRPr lang="en-GB" dirty="0"/>
          </a:p>
        </p:txBody>
      </p:sp>
    </p:spTree>
    <p:extLst>
      <p:ext uri="{BB962C8B-B14F-4D97-AF65-F5344CB8AC3E}">
        <p14:creationId xmlns:p14="http://schemas.microsoft.com/office/powerpoint/2010/main" val="3298160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can easily get stuck in a rut with decision making. We meet with the same people, follow much the same pattern, and reach decisions that we pretty-much could have predicted beforehand. </a:t>
            </a:r>
          </a:p>
          <a:p>
            <a:endParaRPr lang="en-GB" dirty="0"/>
          </a:p>
          <a:p>
            <a:r>
              <a:rPr lang="en-GB" dirty="0"/>
              <a:t>Or the “usual suspects” dominate the discussion and come up with decisions that suit their way of thinking.</a:t>
            </a:r>
          </a:p>
          <a:p>
            <a:endParaRPr lang="en-GB" dirty="0"/>
          </a:p>
          <a:p>
            <a:r>
              <a:rPr lang="en-GB" dirty="0"/>
              <a:t>It is not good enough. The marketplace is changing rapidly (as shown in our Innovation Masterclass webinar), and we need to start thinking about decision making differently.</a:t>
            </a:r>
          </a:p>
        </p:txBody>
      </p:sp>
      <p:sp>
        <p:nvSpPr>
          <p:cNvPr id="4" name="Slide Number Placeholder 3"/>
          <p:cNvSpPr>
            <a:spLocks noGrp="1"/>
          </p:cNvSpPr>
          <p:nvPr>
            <p:ph type="sldNum" sz="quarter" idx="5"/>
          </p:nvPr>
        </p:nvSpPr>
        <p:spPr/>
        <p:txBody>
          <a:bodyPr/>
          <a:lstStyle/>
          <a:p>
            <a:fld id="{176CCC25-78B5-4EAE-B720-38C7A2B81161}" type="slidenum">
              <a:rPr lang="en-GB" smtClean="0"/>
              <a:pPr/>
              <a:t>4</a:t>
            </a:fld>
            <a:endParaRPr lang="en-GB" dirty="0"/>
          </a:p>
        </p:txBody>
      </p:sp>
    </p:spTree>
    <p:extLst>
      <p:ext uri="{BB962C8B-B14F-4D97-AF65-F5344CB8AC3E}">
        <p14:creationId xmlns:p14="http://schemas.microsoft.com/office/powerpoint/2010/main" val="26113741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Another nice tool to help open up new aspects of a problem and its causes.</a:t>
            </a:r>
          </a:p>
          <a:p>
            <a:endParaRPr lang="en-GB" dirty="0"/>
          </a:p>
          <a:p>
            <a:r>
              <a:rPr lang="en-GB" dirty="0"/>
              <a:t>For example, the problem is a high reject rate at a certain point in a process.</a:t>
            </a:r>
          </a:p>
          <a:p>
            <a:endParaRPr lang="en-GB" dirty="0"/>
          </a:p>
          <a:p>
            <a:r>
              <a:rPr lang="en-GB" dirty="0"/>
              <a:t>The effects are to slow the process down with rework; added material and labour costs; possible delays to customer delivery; the risk that some sub-standard parts might get through and cause customer dissatisfaction; and an inefficient process.</a:t>
            </a:r>
          </a:p>
          <a:p>
            <a:endParaRPr lang="en-GB" dirty="0"/>
          </a:p>
          <a:p>
            <a:r>
              <a:rPr lang="en-GB" dirty="0"/>
              <a:t>Causes might include a poorly calibrated machine; a poorly maintained machine; poor quality components or materials; in sufficiently skilled or trained staff; overzealous staff perhaps; old equipment. I am sure you can think of more</a:t>
            </a:r>
          </a:p>
        </p:txBody>
      </p:sp>
      <p:sp>
        <p:nvSpPr>
          <p:cNvPr id="4" name="Slide Number Placeholder 3"/>
          <p:cNvSpPr>
            <a:spLocks noGrp="1"/>
          </p:cNvSpPr>
          <p:nvPr>
            <p:ph type="sldNum" sz="quarter" idx="5"/>
          </p:nvPr>
        </p:nvSpPr>
        <p:spPr/>
        <p:txBody>
          <a:bodyPr/>
          <a:lstStyle/>
          <a:p>
            <a:fld id="{176CCC25-78B5-4EAE-B720-38C7A2B81161}" type="slidenum">
              <a:rPr lang="en-GB" smtClean="0"/>
              <a:pPr/>
              <a:t>26</a:t>
            </a:fld>
            <a:endParaRPr lang="en-GB" dirty="0"/>
          </a:p>
        </p:txBody>
      </p:sp>
    </p:spTree>
    <p:extLst>
      <p:ext uri="{BB962C8B-B14F-4D97-AF65-F5344CB8AC3E}">
        <p14:creationId xmlns:p14="http://schemas.microsoft.com/office/powerpoint/2010/main" val="25572817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tool helps us clarify what we know and what we are less sure about. It is the embodiment of the famous Donald Rumsfeld quote:</a:t>
            </a:r>
          </a:p>
          <a:p>
            <a:endParaRPr lang="en-GB" dirty="0"/>
          </a:p>
          <a:p>
            <a:r>
              <a:rPr lang="en-US" b="1" dirty="0"/>
              <a:t>“There are things we know that we know. There are known unknowns. That is to say there are things that we now know we don't know. But there are also unknown unknowns. There are things we do not know we don't know.”</a:t>
            </a:r>
          </a:p>
          <a:p>
            <a:r>
              <a:rPr lang="en-GB" dirty="0"/>
              <a:t>Donald Rumsfeld, </a:t>
            </a:r>
            <a:r>
              <a:rPr lang="en-US" dirty="0"/>
              <a:t>press conference at NATO Headquarters, Brussels, Belgium (6 June 2002)</a:t>
            </a:r>
            <a:endParaRPr lang="en-GB" dirty="0"/>
          </a:p>
        </p:txBody>
      </p:sp>
      <p:sp>
        <p:nvSpPr>
          <p:cNvPr id="4" name="Slide Number Placeholder 3"/>
          <p:cNvSpPr>
            <a:spLocks noGrp="1"/>
          </p:cNvSpPr>
          <p:nvPr>
            <p:ph type="sldNum" sz="quarter" idx="5"/>
          </p:nvPr>
        </p:nvSpPr>
        <p:spPr/>
        <p:txBody>
          <a:bodyPr/>
          <a:lstStyle/>
          <a:p>
            <a:fld id="{176CCC25-78B5-4EAE-B720-38C7A2B81161}" type="slidenum">
              <a:rPr lang="en-GB" smtClean="0"/>
              <a:pPr/>
              <a:t>27</a:t>
            </a:fld>
            <a:endParaRPr lang="en-GB" dirty="0"/>
          </a:p>
        </p:txBody>
      </p:sp>
    </p:spTree>
    <p:extLst>
      <p:ext uri="{BB962C8B-B14F-4D97-AF65-F5344CB8AC3E}">
        <p14:creationId xmlns:p14="http://schemas.microsoft.com/office/powerpoint/2010/main" val="39872659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most famous of the problem-solving tools. For me this is the least satisfactory because it lacks much structure. I much prefer the Ishikawa Diagram (next slide) which uses a good structure to achieve the same end. The previous tools are better too in my view.</a:t>
            </a:r>
          </a:p>
        </p:txBody>
      </p:sp>
      <p:sp>
        <p:nvSpPr>
          <p:cNvPr id="4" name="Slide Number Placeholder 3"/>
          <p:cNvSpPr>
            <a:spLocks noGrp="1"/>
          </p:cNvSpPr>
          <p:nvPr>
            <p:ph type="sldNum" sz="quarter" idx="5"/>
          </p:nvPr>
        </p:nvSpPr>
        <p:spPr/>
        <p:txBody>
          <a:bodyPr/>
          <a:lstStyle/>
          <a:p>
            <a:fld id="{176CCC25-78B5-4EAE-B720-38C7A2B81161}" type="slidenum">
              <a:rPr lang="en-GB" smtClean="0"/>
              <a:pPr/>
              <a:t>28</a:t>
            </a:fld>
            <a:endParaRPr lang="en-GB" dirty="0"/>
          </a:p>
        </p:txBody>
      </p:sp>
    </p:spTree>
    <p:extLst>
      <p:ext uri="{BB962C8B-B14F-4D97-AF65-F5344CB8AC3E}">
        <p14:creationId xmlns:p14="http://schemas.microsoft.com/office/powerpoint/2010/main" val="9497456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really useful tool for thinking a problem through from a variety of aspects. The headings are not fixed and can be altered to the needs of the business. For example, “Systems” might be used instead of “Machines” (or as well as) where there is heavy dependence on I.T.</a:t>
            </a:r>
          </a:p>
          <a:p>
            <a:endParaRPr lang="en-GB" dirty="0"/>
          </a:p>
          <a:p>
            <a:r>
              <a:rPr lang="en-GB" dirty="0"/>
              <a:t>I often use “Management and Methods” instead of just “Methods”</a:t>
            </a:r>
          </a:p>
          <a:p>
            <a:endParaRPr lang="en-GB" dirty="0"/>
          </a:p>
          <a:p>
            <a:r>
              <a:rPr lang="en-GB" dirty="0"/>
              <a:t>“Environment and Community” is often also used as a heading</a:t>
            </a:r>
          </a:p>
        </p:txBody>
      </p:sp>
      <p:sp>
        <p:nvSpPr>
          <p:cNvPr id="4" name="Slide Number Placeholder 3"/>
          <p:cNvSpPr>
            <a:spLocks noGrp="1"/>
          </p:cNvSpPr>
          <p:nvPr>
            <p:ph type="sldNum" sz="quarter" idx="5"/>
          </p:nvPr>
        </p:nvSpPr>
        <p:spPr/>
        <p:txBody>
          <a:bodyPr/>
          <a:lstStyle/>
          <a:p>
            <a:fld id="{176CCC25-78B5-4EAE-B720-38C7A2B81161}" type="slidenum">
              <a:rPr lang="en-GB" smtClean="0"/>
              <a:pPr/>
              <a:t>29</a:t>
            </a:fld>
            <a:endParaRPr lang="en-GB" dirty="0"/>
          </a:p>
        </p:txBody>
      </p:sp>
    </p:spTree>
    <p:extLst>
      <p:ext uri="{BB962C8B-B14F-4D97-AF65-F5344CB8AC3E}">
        <p14:creationId xmlns:p14="http://schemas.microsoft.com/office/powerpoint/2010/main" val="42716922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0A487E5-82D0-4B5D-8479-9CF74D75C1B5}" type="slidenum">
              <a:rPr lang="en-GB" smtClean="0"/>
              <a:pPr fontAlgn="base">
                <a:spcBef>
                  <a:spcPct val="0"/>
                </a:spcBef>
                <a:spcAft>
                  <a:spcPct val="0"/>
                </a:spcAft>
                <a:defRPr/>
              </a:pPr>
              <a:t>30</a:t>
            </a:fld>
            <a:endParaRPr lang="en-GB" dirty="0"/>
          </a:p>
        </p:txBody>
      </p:sp>
      <p:sp>
        <p:nvSpPr>
          <p:cNvPr id="144387" name="Rectangle 7"/>
          <p:cNvSpPr txBox="1">
            <a:spLocks noGrp="1" noChangeArrowheads="1"/>
          </p:cNvSpPr>
          <p:nvPr/>
        </p:nvSpPr>
        <p:spPr bwMode="auto">
          <a:xfrm>
            <a:off x="3849688" y="9431258"/>
            <a:ext cx="2946400" cy="495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59" tIns="46630" rIns="93259" bIns="46630" anchor="b"/>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hangingPunct="1"/>
            <a:fld id="{A8A442E9-F20B-457A-916F-1F4DBF947D3E}" type="slidenum">
              <a:rPr lang="en-GB" altLang="en-US" sz="1300">
                <a:latin typeface="Calibri" pitchFamily="34" charset="0"/>
                <a:ea typeface="MS PGothic" pitchFamily="34" charset="-128"/>
              </a:rPr>
              <a:pPr algn="r" eaLnBrk="1" hangingPunct="1"/>
              <a:t>30</a:t>
            </a:fld>
            <a:endParaRPr lang="en-GB" altLang="en-US" sz="1300">
              <a:latin typeface="Calibri" pitchFamily="34" charset="0"/>
              <a:ea typeface="MS PGothic" pitchFamily="34" charset="-128"/>
            </a:endParaRPr>
          </a:p>
        </p:txBody>
      </p:sp>
      <p:sp>
        <p:nvSpPr>
          <p:cNvPr id="14438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438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eaLnBrk="1" hangingPunct="1">
              <a:spcBef>
                <a:spcPct val="0"/>
              </a:spcBef>
              <a:buNone/>
            </a:pPr>
            <a:endParaRPr lang="en-US" altLang="en-US" dirty="0"/>
          </a:p>
        </p:txBody>
      </p:sp>
    </p:spTree>
    <p:extLst>
      <p:ext uri="{BB962C8B-B14F-4D97-AF65-F5344CB8AC3E}">
        <p14:creationId xmlns:p14="http://schemas.microsoft.com/office/powerpoint/2010/main" val="17115235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reasons why data should be presented as a time series. Comparing one point (this month) against another point (last month) is practically useless!</a:t>
            </a:r>
          </a:p>
        </p:txBody>
      </p:sp>
      <p:sp>
        <p:nvSpPr>
          <p:cNvPr id="4" name="Slide Number Placeholder 3"/>
          <p:cNvSpPr>
            <a:spLocks noGrp="1"/>
          </p:cNvSpPr>
          <p:nvPr>
            <p:ph type="sldNum" sz="quarter" idx="5"/>
          </p:nvPr>
        </p:nvSpPr>
        <p:spPr/>
        <p:txBody>
          <a:bodyPr/>
          <a:lstStyle/>
          <a:p>
            <a:fld id="{176CCC25-78B5-4EAE-B720-38C7A2B81161}" type="slidenum">
              <a:rPr lang="en-GB" smtClean="0"/>
              <a:pPr/>
              <a:t>31</a:t>
            </a:fld>
            <a:endParaRPr lang="en-GB" dirty="0"/>
          </a:p>
        </p:txBody>
      </p:sp>
    </p:spTree>
    <p:extLst>
      <p:ext uri="{BB962C8B-B14F-4D97-AF65-F5344CB8AC3E}">
        <p14:creationId xmlns:p14="http://schemas.microsoft.com/office/powerpoint/2010/main" val="23616214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example of a time-series presentation of data showing that it allows more informed analysis than other approaches</a:t>
            </a:r>
          </a:p>
        </p:txBody>
      </p:sp>
      <p:sp>
        <p:nvSpPr>
          <p:cNvPr id="4" name="Slide Number Placeholder 3"/>
          <p:cNvSpPr>
            <a:spLocks noGrp="1"/>
          </p:cNvSpPr>
          <p:nvPr>
            <p:ph type="sldNum" sz="quarter" idx="5"/>
          </p:nvPr>
        </p:nvSpPr>
        <p:spPr/>
        <p:txBody>
          <a:bodyPr/>
          <a:lstStyle/>
          <a:p>
            <a:fld id="{176CCC25-78B5-4EAE-B720-38C7A2B81161}" type="slidenum">
              <a:rPr lang="en-GB" smtClean="0"/>
              <a:pPr/>
              <a:t>32</a:t>
            </a:fld>
            <a:endParaRPr lang="en-GB" dirty="0"/>
          </a:p>
        </p:txBody>
      </p:sp>
    </p:spTree>
    <p:extLst>
      <p:ext uri="{BB962C8B-B14F-4D97-AF65-F5344CB8AC3E}">
        <p14:creationId xmlns:p14="http://schemas.microsoft.com/office/powerpoint/2010/main" val="8195901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Another time-series example with analysis given in the text</a:t>
            </a:r>
          </a:p>
        </p:txBody>
      </p:sp>
      <p:sp>
        <p:nvSpPr>
          <p:cNvPr id="4" name="Slide Number Placeholder 3"/>
          <p:cNvSpPr>
            <a:spLocks noGrp="1"/>
          </p:cNvSpPr>
          <p:nvPr>
            <p:ph type="sldNum" sz="quarter" idx="5"/>
          </p:nvPr>
        </p:nvSpPr>
        <p:spPr/>
        <p:txBody>
          <a:bodyPr/>
          <a:lstStyle/>
          <a:p>
            <a:fld id="{176CCC25-78B5-4EAE-B720-38C7A2B81161}" type="slidenum">
              <a:rPr lang="en-GB" smtClean="0"/>
              <a:pPr/>
              <a:t>33</a:t>
            </a:fld>
            <a:endParaRPr lang="en-GB" dirty="0"/>
          </a:p>
        </p:txBody>
      </p:sp>
    </p:spTree>
    <p:extLst>
      <p:ext uri="{BB962C8B-B14F-4D97-AF65-F5344CB8AC3E}">
        <p14:creationId xmlns:p14="http://schemas.microsoft.com/office/powerpoint/2010/main" val="23281024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KPIs used in process improvement. Groups may wish to discuss other related measures. Note that www.accountingcpd.net have several CPD courses on KPIs including those related to process improvement.</a:t>
            </a:r>
          </a:p>
        </p:txBody>
      </p:sp>
      <p:sp>
        <p:nvSpPr>
          <p:cNvPr id="4" name="Slide Number Placeholder 3"/>
          <p:cNvSpPr>
            <a:spLocks noGrp="1"/>
          </p:cNvSpPr>
          <p:nvPr>
            <p:ph type="sldNum" sz="quarter" idx="5"/>
          </p:nvPr>
        </p:nvSpPr>
        <p:spPr/>
        <p:txBody>
          <a:bodyPr/>
          <a:lstStyle/>
          <a:p>
            <a:fld id="{176CCC25-78B5-4EAE-B720-38C7A2B81161}" type="slidenum">
              <a:rPr lang="en-GB" smtClean="0"/>
              <a:pPr/>
              <a:t>34</a:t>
            </a:fld>
            <a:endParaRPr lang="en-GB" dirty="0"/>
          </a:p>
        </p:txBody>
      </p:sp>
    </p:spTree>
    <p:extLst>
      <p:ext uri="{BB962C8B-B14F-4D97-AF65-F5344CB8AC3E}">
        <p14:creationId xmlns:p14="http://schemas.microsoft.com/office/powerpoint/2010/main" val="10409591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key point here is that the </a:t>
            </a:r>
            <a:r>
              <a:rPr lang="en-GB" b="1" dirty="0"/>
              <a:t>wider the range of data the less consistent the performance of the process</a:t>
            </a:r>
            <a:r>
              <a:rPr lang="en-GB" dirty="0"/>
              <a:t>. An inconsistent and variable process is much more likely to cause problems</a:t>
            </a:r>
          </a:p>
        </p:txBody>
      </p:sp>
      <p:sp>
        <p:nvSpPr>
          <p:cNvPr id="4" name="Slide Number Placeholder 3"/>
          <p:cNvSpPr>
            <a:spLocks noGrp="1"/>
          </p:cNvSpPr>
          <p:nvPr>
            <p:ph type="sldNum" sz="quarter" idx="5"/>
          </p:nvPr>
        </p:nvSpPr>
        <p:spPr/>
        <p:txBody>
          <a:bodyPr/>
          <a:lstStyle/>
          <a:p>
            <a:fld id="{176CCC25-78B5-4EAE-B720-38C7A2B81161}" type="slidenum">
              <a:rPr lang="en-GB" smtClean="0"/>
              <a:pPr/>
              <a:t>35</a:t>
            </a:fld>
            <a:endParaRPr lang="en-GB" dirty="0"/>
          </a:p>
        </p:txBody>
      </p:sp>
    </p:spTree>
    <p:extLst>
      <p:ext uri="{BB962C8B-B14F-4D97-AF65-F5344CB8AC3E}">
        <p14:creationId xmlns:p14="http://schemas.microsoft.com/office/powerpoint/2010/main" val="1544545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are many models of “thinking styles” out there. Most famous, perhaps, is the Myers-Briggs Type Indicator (MBTI) and I remember one with colours in the 2000’s. I chose to use this model because it is simple and easy to explain – and actually chimes with most peoples’ experiences of their colleagues and bosses.</a:t>
            </a:r>
          </a:p>
        </p:txBody>
      </p:sp>
      <p:sp>
        <p:nvSpPr>
          <p:cNvPr id="4" name="Slide Number Placeholder 3"/>
          <p:cNvSpPr>
            <a:spLocks noGrp="1"/>
          </p:cNvSpPr>
          <p:nvPr>
            <p:ph type="sldNum" sz="quarter" idx="5"/>
          </p:nvPr>
        </p:nvSpPr>
        <p:spPr/>
        <p:txBody>
          <a:bodyPr/>
          <a:lstStyle/>
          <a:p>
            <a:fld id="{176CCC25-78B5-4EAE-B720-38C7A2B81161}" type="slidenum">
              <a:rPr lang="en-GB" smtClean="0"/>
              <a:pPr/>
              <a:t>5</a:t>
            </a:fld>
            <a:endParaRPr lang="en-GB" dirty="0"/>
          </a:p>
        </p:txBody>
      </p:sp>
    </p:spTree>
    <p:extLst>
      <p:ext uri="{BB962C8B-B14F-4D97-AF65-F5344CB8AC3E}">
        <p14:creationId xmlns:p14="http://schemas.microsoft.com/office/powerpoint/2010/main" val="17007878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issue will often be that the group feels there are too many ideas and wants to cut them down at this stage. It is best to stick with many ideas at present. The next stage offers the opportunity to think about how they relate to each other, combine them and reduce them</a:t>
            </a:r>
          </a:p>
        </p:txBody>
      </p:sp>
      <p:sp>
        <p:nvSpPr>
          <p:cNvPr id="4" name="Slide Number Placeholder 3"/>
          <p:cNvSpPr>
            <a:spLocks noGrp="1"/>
          </p:cNvSpPr>
          <p:nvPr>
            <p:ph type="sldNum" sz="quarter" idx="5"/>
          </p:nvPr>
        </p:nvSpPr>
        <p:spPr/>
        <p:txBody>
          <a:bodyPr/>
          <a:lstStyle/>
          <a:p>
            <a:fld id="{176CCC25-78B5-4EAE-B720-38C7A2B81161}" type="slidenum">
              <a:rPr lang="en-GB" smtClean="0"/>
              <a:pPr/>
              <a:t>37</a:t>
            </a:fld>
            <a:endParaRPr lang="en-GB" dirty="0"/>
          </a:p>
        </p:txBody>
      </p:sp>
    </p:spTree>
    <p:extLst>
      <p:ext uri="{BB962C8B-B14F-4D97-AF65-F5344CB8AC3E}">
        <p14:creationId xmlns:p14="http://schemas.microsoft.com/office/powerpoint/2010/main" val="9354609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Another nice tool. Considering the barriers to solving a problem helps us generate more ideas to deal with those potential barriers.</a:t>
            </a:r>
          </a:p>
        </p:txBody>
      </p:sp>
      <p:sp>
        <p:nvSpPr>
          <p:cNvPr id="4" name="Slide Number Placeholder 3"/>
          <p:cNvSpPr>
            <a:spLocks noGrp="1"/>
          </p:cNvSpPr>
          <p:nvPr>
            <p:ph type="sldNum" sz="quarter" idx="5"/>
          </p:nvPr>
        </p:nvSpPr>
        <p:spPr/>
        <p:txBody>
          <a:bodyPr/>
          <a:lstStyle/>
          <a:p>
            <a:fld id="{176CCC25-78B5-4EAE-B720-38C7A2B81161}" type="slidenum">
              <a:rPr lang="en-GB" smtClean="0"/>
              <a:pPr/>
              <a:t>38</a:t>
            </a:fld>
            <a:endParaRPr lang="en-GB" dirty="0"/>
          </a:p>
        </p:txBody>
      </p:sp>
    </p:spTree>
    <p:extLst>
      <p:ext uri="{BB962C8B-B14F-4D97-AF65-F5344CB8AC3E}">
        <p14:creationId xmlns:p14="http://schemas.microsoft.com/office/powerpoint/2010/main" val="35371125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use the Stakeholder Analysis tool we met earlier to brainstorm solutions from the point of view of the stakeholders</a:t>
            </a:r>
          </a:p>
        </p:txBody>
      </p:sp>
      <p:sp>
        <p:nvSpPr>
          <p:cNvPr id="4" name="Slide Number Placeholder 3"/>
          <p:cNvSpPr>
            <a:spLocks noGrp="1"/>
          </p:cNvSpPr>
          <p:nvPr>
            <p:ph type="sldNum" sz="quarter" idx="5"/>
          </p:nvPr>
        </p:nvSpPr>
        <p:spPr/>
        <p:txBody>
          <a:bodyPr/>
          <a:lstStyle/>
          <a:p>
            <a:fld id="{176CCC25-78B5-4EAE-B720-38C7A2B81161}" type="slidenum">
              <a:rPr lang="en-GB" smtClean="0"/>
              <a:pPr/>
              <a:t>39</a:t>
            </a:fld>
            <a:endParaRPr lang="en-GB" dirty="0"/>
          </a:p>
        </p:txBody>
      </p:sp>
    </p:spTree>
    <p:extLst>
      <p:ext uri="{BB962C8B-B14F-4D97-AF65-F5344CB8AC3E}">
        <p14:creationId xmlns:p14="http://schemas.microsoft.com/office/powerpoint/2010/main" val="39066869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Now we can start to refine all those ideas: categorise; combine/simplify and use the Ideas Grid to select the most useful</a:t>
            </a:r>
          </a:p>
        </p:txBody>
      </p:sp>
      <p:sp>
        <p:nvSpPr>
          <p:cNvPr id="4" name="Slide Number Placeholder 3"/>
          <p:cNvSpPr>
            <a:spLocks noGrp="1"/>
          </p:cNvSpPr>
          <p:nvPr>
            <p:ph type="sldNum" sz="quarter" idx="5"/>
          </p:nvPr>
        </p:nvSpPr>
        <p:spPr/>
        <p:txBody>
          <a:bodyPr/>
          <a:lstStyle/>
          <a:p>
            <a:fld id="{176CCC25-78B5-4EAE-B720-38C7A2B81161}" type="slidenum">
              <a:rPr lang="en-GB" smtClean="0"/>
              <a:pPr/>
              <a:t>40</a:t>
            </a:fld>
            <a:endParaRPr lang="en-GB" dirty="0"/>
          </a:p>
        </p:txBody>
      </p:sp>
    </p:spTree>
    <p:extLst>
      <p:ext uri="{BB962C8B-B14F-4D97-AF65-F5344CB8AC3E}">
        <p14:creationId xmlns:p14="http://schemas.microsoft.com/office/powerpoint/2010/main" val="5080350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Ideas Grid. Some ideas should be moved forward immediately – where they are easy and cheap to implement. A detailed feasibility study is needed for ideas that have large potential benefit but are hard (and therefore costly) to implement.</a:t>
            </a:r>
          </a:p>
          <a:p>
            <a:endParaRPr lang="en-GB" dirty="0"/>
          </a:p>
          <a:p>
            <a:r>
              <a:rPr lang="en-GB" dirty="0"/>
              <a:t>Hard to implement ideas with little benefit should be ditched!</a:t>
            </a:r>
          </a:p>
        </p:txBody>
      </p:sp>
      <p:sp>
        <p:nvSpPr>
          <p:cNvPr id="4" name="Slide Number Placeholder 3"/>
          <p:cNvSpPr>
            <a:spLocks noGrp="1"/>
          </p:cNvSpPr>
          <p:nvPr>
            <p:ph type="sldNum" sz="quarter" idx="5"/>
          </p:nvPr>
        </p:nvSpPr>
        <p:spPr/>
        <p:txBody>
          <a:bodyPr/>
          <a:lstStyle/>
          <a:p>
            <a:fld id="{176CCC25-78B5-4EAE-B720-38C7A2B81161}" type="slidenum">
              <a:rPr lang="en-GB" smtClean="0"/>
              <a:pPr/>
              <a:t>41</a:t>
            </a:fld>
            <a:endParaRPr lang="en-GB" dirty="0"/>
          </a:p>
        </p:txBody>
      </p:sp>
    </p:spTree>
    <p:extLst>
      <p:ext uri="{BB962C8B-B14F-4D97-AF65-F5344CB8AC3E}">
        <p14:creationId xmlns:p14="http://schemas.microsoft.com/office/powerpoint/2010/main" val="23660457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More complex ideas, or those which require radical change, should be tested in a “safe” environment first. Sometimes software simulation is possible. </a:t>
            </a:r>
          </a:p>
          <a:p>
            <a:endParaRPr lang="en-GB" dirty="0"/>
          </a:p>
          <a:p>
            <a:r>
              <a:rPr lang="en-GB" dirty="0"/>
              <a:t>Practical testing using staff from the work area (in a test process stream) is a great way to get staff views on proposed changes and to identify any unforeseen issues.</a:t>
            </a:r>
          </a:p>
        </p:txBody>
      </p:sp>
      <p:sp>
        <p:nvSpPr>
          <p:cNvPr id="4" name="Slide Number Placeholder 3"/>
          <p:cNvSpPr>
            <a:spLocks noGrp="1"/>
          </p:cNvSpPr>
          <p:nvPr>
            <p:ph type="sldNum" sz="quarter" idx="5"/>
          </p:nvPr>
        </p:nvSpPr>
        <p:spPr/>
        <p:txBody>
          <a:bodyPr/>
          <a:lstStyle/>
          <a:p>
            <a:fld id="{176CCC25-78B5-4EAE-B720-38C7A2B81161}" type="slidenum">
              <a:rPr lang="en-GB" smtClean="0"/>
              <a:pPr/>
              <a:t>44</a:t>
            </a:fld>
            <a:endParaRPr lang="en-GB" dirty="0"/>
          </a:p>
        </p:txBody>
      </p:sp>
    </p:spTree>
    <p:extLst>
      <p:ext uri="{BB962C8B-B14F-4D97-AF65-F5344CB8AC3E}">
        <p14:creationId xmlns:p14="http://schemas.microsoft.com/office/powerpoint/2010/main" val="36517676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Different organisations have different decision-making procedures so it is difficult to be prescriptive.</a:t>
            </a:r>
          </a:p>
          <a:p>
            <a:endParaRPr lang="en-GB" dirty="0"/>
          </a:p>
          <a:p>
            <a:r>
              <a:rPr lang="en-GB" dirty="0"/>
              <a:t>The work done so far should make the most promising solutions obvious and, hopefully, management approval of required resources is all that is needed. Bigger changes will need a more detailed feasibility study (need to keep everyone engaged).</a:t>
            </a:r>
          </a:p>
          <a:p>
            <a:endParaRPr lang="en-GB" dirty="0"/>
          </a:p>
          <a:p>
            <a:r>
              <a:rPr lang="en-GB" dirty="0"/>
              <a:t>The three factors at the end are vital decision criteria</a:t>
            </a:r>
          </a:p>
        </p:txBody>
      </p:sp>
      <p:sp>
        <p:nvSpPr>
          <p:cNvPr id="4" name="Slide Number Placeholder 3"/>
          <p:cNvSpPr>
            <a:spLocks noGrp="1"/>
          </p:cNvSpPr>
          <p:nvPr>
            <p:ph type="sldNum" sz="quarter" idx="5"/>
          </p:nvPr>
        </p:nvSpPr>
        <p:spPr/>
        <p:txBody>
          <a:bodyPr/>
          <a:lstStyle/>
          <a:p>
            <a:fld id="{176CCC25-78B5-4EAE-B720-38C7A2B81161}" type="slidenum">
              <a:rPr lang="en-GB" smtClean="0"/>
              <a:pPr/>
              <a:t>46</a:t>
            </a:fld>
            <a:endParaRPr lang="en-GB" dirty="0"/>
          </a:p>
        </p:txBody>
      </p:sp>
    </p:spTree>
    <p:extLst>
      <p:ext uri="{BB962C8B-B14F-4D97-AF65-F5344CB8AC3E}">
        <p14:creationId xmlns:p14="http://schemas.microsoft.com/office/powerpoint/2010/main" val="173598754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It’s all about communication.</a:t>
            </a:r>
          </a:p>
          <a:p>
            <a:endParaRPr lang="en-GB" dirty="0"/>
          </a:p>
          <a:p>
            <a:r>
              <a:rPr lang="en-GB" dirty="0"/>
              <a:t>Keep everyone informed at all times. Most implementations fail because of poor communication (lack of belief/ trust in the change); poor training; and a lack of engagement with the new way of working. All of these are management failures.</a:t>
            </a:r>
          </a:p>
        </p:txBody>
      </p:sp>
      <p:sp>
        <p:nvSpPr>
          <p:cNvPr id="4" name="Slide Number Placeholder 3"/>
          <p:cNvSpPr>
            <a:spLocks noGrp="1"/>
          </p:cNvSpPr>
          <p:nvPr>
            <p:ph type="sldNum" sz="quarter" idx="5"/>
          </p:nvPr>
        </p:nvSpPr>
        <p:spPr/>
        <p:txBody>
          <a:bodyPr/>
          <a:lstStyle/>
          <a:p>
            <a:fld id="{176CCC25-78B5-4EAE-B720-38C7A2B81161}" type="slidenum">
              <a:rPr lang="en-GB" smtClean="0"/>
              <a:pPr/>
              <a:t>47</a:t>
            </a:fld>
            <a:endParaRPr lang="en-GB" dirty="0"/>
          </a:p>
        </p:txBody>
      </p:sp>
    </p:spTree>
    <p:extLst>
      <p:ext uri="{BB962C8B-B14F-4D97-AF65-F5344CB8AC3E}">
        <p14:creationId xmlns:p14="http://schemas.microsoft.com/office/powerpoint/2010/main" val="25058345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spcBef>
                <a:spcPct val="50000"/>
              </a:spcBef>
            </a:pPr>
            <a:r>
              <a:rPr lang="en-GB" dirty="0"/>
              <a:t>Sometimes we can get hung up on the “problem” and stuck in our thinking.</a:t>
            </a:r>
          </a:p>
          <a:p>
            <a:pPr algn="just">
              <a:spcBef>
                <a:spcPct val="50000"/>
              </a:spcBef>
            </a:pPr>
            <a:endParaRPr lang="en-GB" dirty="0"/>
          </a:p>
          <a:p>
            <a:pPr algn="just">
              <a:spcBef>
                <a:spcPct val="50000"/>
              </a:spcBef>
            </a:pPr>
            <a:r>
              <a:rPr lang="en-GB" dirty="0"/>
              <a:t>Benefits Realisation offers a tool to thinking about problem-solving differently. Rather than thinking of the problem, Benefits Realisation focusses on the benefits that need to be delivered, and the changes that need to be put in place to provide those benefits. </a:t>
            </a:r>
          </a:p>
          <a:p>
            <a:pPr algn="just">
              <a:spcBef>
                <a:spcPct val="50000"/>
              </a:spcBef>
            </a:pPr>
            <a:endParaRPr lang="en-GB" dirty="0"/>
          </a:p>
          <a:p>
            <a:pPr algn="just">
              <a:spcBef>
                <a:spcPct val="50000"/>
              </a:spcBef>
            </a:pPr>
            <a:r>
              <a:rPr lang="en-GB" dirty="0"/>
              <a:t>Essentially, we can solve the problem by ignoring the problem!</a:t>
            </a:r>
          </a:p>
          <a:p>
            <a:pPr algn="ctr">
              <a:spcBef>
                <a:spcPct val="50000"/>
              </a:spcBef>
            </a:pPr>
            <a:endParaRPr lang="en-GB" dirty="0"/>
          </a:p>
        </p:txBody>
      </p:sp>
      <p:sp>
        <p:nvSpPr>
          <p:cNvPr id="4" name="Slide Number Placeholder 3"/>
          <p:cNvSpPr>
            <a:spLocks noGrp="1"/>
          </p:cNvSpPr>
          <p:nvPr>
            <p:ph type="sldNum" sz="quarter" idx="5"/>
          </p:nvPr>
        </p:nvSpPr>
        <p:spPr/>
        <p:txBody>
          <a:bodyPr/>
          <a:lstStyle/>
          <a:p>
            <a:fld id="{176CCC25-78B5-4EAE-B720-38C7A2B81161}" type="slidenum">
              <a:rPr lang="en-GB" smtClean="0"/>
              <a:pPr/>
              <a:t>49</a:t>
            </a:fld>
            <a:endParaRPr lang="en-GB" dirty="0"/>
          </a:p>
        </p:txBody>
      </p:sp>
    </p:spTree>
    <p:extLst>
      <p:ext uri="{BB962C8B-B14F-4D97-AF65-F5344CB8AC3E}">
        <p14:creationId xmlns:p14="http://schemas.microsoft.com/office/powerpoint/2010/main" val="387434801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685800" rtl="0" eaLnBrk="1" fontAlgn="auto" latinLnBrk="0" hangingPunct="1">
              <a:lnSpc>
                <a:spcPct val="100000"/>
              </a:lnSpc>
              <a:spcBef>
                <a:spcPct val="50000"/>
              </a:spcBef>
              <a:spcAft>
                <a:spcPts val="0"/>
              </a:spcAft>
              <a:buClrTx/>
              <a:buSzTx/>
              <a:buFontTx/>
              <a:buNone/>
              <a:tabLst/>
              <a:defRPr/>
            </a:pPr>
            <a:r>
              <a:rPr lang="en-GB" dirty="0"/>
              <a:t>Developed by Sheffield University, the Benefits Map connects the Aims of a service or process to the benefits it must deliver and then identifies the enablers and changes that need to be put in place to deliver those benefits.</a:t>
            </a:r>
          </a:p>
          <a:p>
            <a:pPr algn="ctr">
              <a:spcBef>
                <a:spcPct val="50000"/>
              </a:spcBef>
            </a:pPr>
            <a:endParaRPr lang="en-GB" dirty="0"/>
          </a:p>
        </p:txBody>
      </p:sp>
      <p:sp>
        <p:nvSpPr>
          <p:cNvPr id="4" name="Slide Number Placeholder 3"/>
          <p:cNvSpPr>
            <a:spLocks noGrp="1"/>
          </p:cNvSpPr>
          <p:nvPr>
            <p:ph type="sldNum" sz="quarter" idx="5"/>
          </p:nvPr>
        </p:nvSpPr>
        <p:spPr/>
        <p:txBody>
          <a:bodyPr/>
          <a:lstStyle/>
          <a:p>
            <a:fld id="{176CCC25-78B5-4EAE-B720-38C7A2B81161}" type="slidenum">
              <a:rPr lang="en-GB" smtClean="0"/>
              <a:pPr/>
              <a:t>50</a:t>
            </a:fld>
            <a:endParaRPr lang="en-GB" dirty="0"/>
          </a:p>
        </p:txBody>
      </p:sp>
    </p:spTree>
    <p:extLst>
      <p:ext uri="{BB962C8B-B14F-4D97-AF65-F5344CB8AC3E}">
        <p14:creationId xmlns:p14="http://schemas.microsoft.com/office/powerpoint/2010/main" val="40121081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are </a:t>
            </a:r>
            <a:r>
              <a:rPr lang="en-GB" dirty="0" err="1"/>
              <a:t>Bramson’s</a:t>
            </a:r>
            <a:r>
              <a:rPr lang="en-GB" dirty="0"/>
              <a:t> five thinking styles. Usually each of us will combine two styles (sometimes with a touch of a third).</a:t>
            </a:r>
          </a:p>
          <a:p>
            <a:endParaRPr lang="en-GB" dirty="0"/>
          </a:p>
          <a:p>
            <a:r>
              <a:rPr lang="en-GB" dirty="0"/>
              <a:t>Which two do you fit best?</a:t>
            </a:r>
          </a:p>
        </p:txBody>
      </p:sp>
      <p:sp>
        <p:nvSpPr>
          <p:cNvPr id="4" name="Slide Number Placeholder 3"/>
          <p:cNvSpPr>
            <a:spLocks noGrp="1"/>
          </p:cNvSpPr>
          <p:nvPr>
            <p:ph type="sldNum" sz="quarter" idx="5"/>
          </p:nvPr>
        </p:nvSpPr>
        <p:spPr/>
        <p:txBody>
          <a:bodyPr/>
          <a:lstStyle/>
          <a:p>
            <a:fld id="{176CCC25-78B5-4EAE-B720-38C7A2B81161}" type="slidenum">
              <a:rPr lang="en-GB" smtClean="0"/>
              <a:pPr/>
              <a:t>6</a:t>
            </a:fld>
            <a:endParaRPr lang="en-GB" dirty="0"/>
          </a:p>
        </p:txBody>
      </p:sp>
    </p:spTree>
    <p:extLst>
      <p:ext uri="{BB962C8B-B14F-4D97-AF65-F5344CB8AC3E}">
        <p14:creationId xmlns:p14="http://schemas.microsoft.com/office/powerpoint/2010/main" val="52909677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spcBef>
                <a:spcPct val="50000"/>
              </a:spcBef>
            </a:pPr>
            <a:r>
              <a:rPr lang="en-GB" dirty="0"/>
              <a:t>The Benefits Map is a structured way to define and agree the aims of a process, and the benefits that it should deliver to achieve those aims.</a:t>
            </a:r>
          </a:p>
          <a:p>
            <a:pPr algn="just">
              <a:spcBef>
                <a:spcPct val="50000"/>
              </a:spcBef>
            </a:pPr>
            <a:endParaRPr lang="en-GB" dirty="0"/>
          </a:p>
          <a:p>
            <a:pPr algn="just">
              <a:spcBef>
                <a:spcPct val="50000"/>
              </a:spcBef>
            </a:pPr>
            <a:r>
              <a:rPr lang="en-GB" dirty="0"/>
              <a:t>Then the group review what enablers (CSFs) need to be in place to ensure the benefits are delivered. </a:t>
            </a:r>
          </a:p>
          <a:p>
            <a:pPr algn="just">
              <a:spcBef>
                <a:spcPct val="50000"/>
              </a:spcBef>
            </a:pPr>
            <a:endParaRPr lang="en-GB" dirty="0"/>
          </a:p>
          <a:p>
            <a:pPr algn="just">
              <a:spcBef>
                <a:spcPct val="50000"/>
              </a:spcBef>
            </a:pPr>
            <a:r>
              <a:rPr lang="en-GB" dirty="0"/>
              <a:t>Finally the group summarise what changes are needed in the process, and the organisation, to put the enablers in place.</a:t>
            </a:r>
          </a:p>
        </p:txBody>
      </p:sp>
      <p:sp>
        <p:nvSpPr>
          <p:cNvPr id="4" name="Slide Number Placeholder 3"/>
          <p:cNvSpPr>
            <a:spLocks noGrp="1"/>
          </p:cNvSpPr>
          <p:nvPr>
            <p:ph type="sldNum" sz="quarter" idx="5"/>
          </p:nvPr>
        </p:nvSpPr>
        <p:spPr/>
        <p:txBody>
          <a:bodyPr/>
          <a:lstStyle/>
          <a:p>
            <a:fld id="{176CCC25-78B5-4EAE-B720-38C7A2B81161}" type="slidenum">
              <a:rPr lang="en-GB" smtClean="0"/>
              <a:pPr/>
              <a:t>51</a:t>
            </a:fld>
            <a:endParaRPr lang="en-GB" dirty="0"/>
          </a:p>
        </p:txBody>
      </p:sp>
    </p:spTree>
    <p:extLst>
      <p:ext uri="{BB962C8B-B14F-4D97-AF65-F5344CB8AC3E}">
        <p14:creationId xmlns:p14="http://schemas.microsoft.com/office/powerpoint/2010/main" val="22827375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spcBef>
                <a:spcPct val="50000"/>
              </a:spcBef>
            </a:pPr>
            <a:endParaRPr lang="en-GB" dirty="0"/>
          </a:p>
        </p:txBody>
      </p:sp>
      <p:sp>
        <p:nvSpPr>
          <p:cNvPr id="4" name="Slide Number Placeholder 3"/>
          <p:cNvSpPr>
            <a:spLocks noGrp="1"/>
          </p:cNvSpPr>
          <p:nvPr>
            <p:ph type="sldNum" sz="quarter" idx="5"/>
          </p:nvPr>
        </p:nvSpPr>
        <p:spPr/>
        <p:txBody>
          <a:bodyPr/>
          <a:lstStyle/>
          <a:p>
            <a:fld id="{176CCC25-78B5-4EAE-B720-38C7A2B81161}" type="slidenum">
              <a:rPr lang="en-GB" smtClean="0"/>
              <a:pPr/>
              <a:t>52</a:t>
            </a:fld>
            <a:endParaRPr lang="en-GB" dirty="0"/>
          </a:p>
        </p:txBody>
      </p:sp>
    </p:spTree>
    <p:extLst>
      <p:ext uri="{BB962C8B-B14F-4D97-AF65-F5344CB8AC3E}">
        <p14:creationId xmlns:p14="http://schemas.microsoft.com/office/powerpoint/2010/main" val="352558381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spcBef>
                <a:spcPct val="50000"/>
              </a:spcBef>
            </a:pPr>
            <a:r>
              <a:rPr lang="en-GB" dirty="0"/>
              <a:t>Case study example</a:t>
            </a:r>
          </a:p>
        </p:txBody>
      </p:sp>
      <p:sp>
        <p:nvSpPr>
          <p:cNvPr id="4" name="Slide Number Placeholder 3"/>
          <p:cNvSpPr>
            <a:spLocks noGrp="1"/>
          </p:cNvSpPr>
          <p:nvPr>
            <p:ph type="sldNum" sz="quarter" idx="5"/>
          </p:nvPr>
        </p:nvSpPr>
        <p:spPr/>
        <p:txBody>
          <a:bodyPr/>
          <a:lstStyle/>
          <a:p>
            <a:fld id="{176CCC25-78B5-4EAE-B720-38C7A2B81161}" type="slidenum">
              <a:rPr lang="en-GB" smtClean="0"/>
              <a:pPr/>
              <a:t>53</a:t>
            </a:fld>
            <a:endParaRPr lang="en-GB" dirty="0"/>
          </a:p>
        </p:txBody>
      </p:sp>
    </p:spTree>
    <p:extLst>
      <p:ext uri="{BB962C8B-B14F-4D97-AF65-F5344CB8AC3E}">
        <p14:creationId xmlns:p14="http://schemas.microsoft.com/office/powerpoint/2010/main" val="402288649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spcBef>
                <a:spcPct val="50000"/>
              </a:spcBef>
            </a:pPr>
            <a:r>
              <a:rPr lang="en-GB" dirty="0"/>
              <a:t>Linking aims to benefits and showing the enablers required to deliver those benefits and the changes to the process or service needed to provide those enablers</a:t>
            </a:r>
          </a:p>
        </p:txBody>
      </p:sp>
      <p:sp>
        <p:nvSpPr>
          <p:cNvPr id="4" name="Slide Number Placeholder 3"/>
          <p:cNvSpPr>
            <a:spLocks noGrp="1"/>
          </p:cNvSpPr>
          <p:nvPr>
            <p:ph type="sldNum" sz="quarter" idx="5"/>
          </p:nvPr>
        </p:nvSpPr>
        <p:spPr/>
        <p:txBody>
          <a:bodyPr/>
          <a:lstStyle/>
          <a:p>
            <a:fld id="{176CCC25-78B5-4EAE-B720-38C7A2B81161}" type="slidenum">
              <a:rPr lang="en-GB" smtClean="0"/>
              <a:pPr/>
              <a:t>54</a:t>
            </a:fld>
            <a:endParaRPr lang="en-GB" dirty="0"/>
          </a:p>
        </p:txBody>
      </p:sp>
    </p:spTree>
    <p:extLst>
      <p:ext uri="{BB962C8B-B14F-4D97-AF65-F5344CB8AC3E}">
        <p14:creationId xmlns:p14="http://schemas.microsoft.com/office/powerpoint/2010/main" val="286773221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spcBef>
                <a:spcPct val="50000"/>
              </a:spcBef>
            </a:pPr>
            <a:r>
              <a:rPr lang="en-GB" dirty="0"/>
              <a:t>Case study example Benefits Map</a:t>
            </a:r>
          </a:p>
        </p:txBody>
      </p:sp>
      <p:sp>
        <p:nvSpPr>
          <p:cNvPr id="4" name="Slide Number Placeholder 3"/>
          <p:cNvSpPr>
            <a:spLocks noGrp="1"/>
          </p:cNvSpPr>
          <p:nvPr>
            <p:ph type="sldNum" sz="quarter" idx="5"/>
          </p:nvPr>
        </p:nvSpPr>
        <p:spPr/>
        <p:txBody>
          <a:bodyPr/>
          <a:lstStyle/>
          <a:p>
            <a:fld id="{176CCC25-78B5-4EAE-B720-38C7A2B81161}" type="slidenum">
              <a:rPr lang="en-GB" smtClean="0"/>
              <a:pPr/>
              <a:t>55</a:t>
            </a:fld>
            <a:endParaRPr lang="en-GB" dirty="0"/>
          </a:p>
        </p:txBody>
      </p:sp>
    </p:spTree>
    <p:extLst>
      <p:ext uri="{BB962C8B-B14F-4D97-AF65-F5344CB8AC3E}">
        <p14:creationId xmlns:p14="http://schemas.microsoft.com/office/powerpoint/2010/main" val="23426364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spcBef>
                <a:spcPct val="50000"/>
              </a:spcBef>
            </a:pPr>
            <a:r>
              <a:rPr lang="en-GB" dirty="0"/>
              <a:t>Conclusions on Benefits Realisation</a:t>
            </a:r>
          </a:p>
        </p:txBody>
      </p:sp>
      <p:sp>
        <p:nvSpPr>
          <p:cNvPr id="4" name="Slide Number Placeholder 3"/>
          <p:cNvSpPr>
            <a:spLocks noGrp="1"/>
          </p:cNvSpPr>
          <p:nvPr>
            <p:ph type="sldNum" sz="quarter" idx="5"/>
          </p:nvPr>
        </p:nvSpPr>
        <p:spPr/>
        <p:txBody>
          <a:bodyPr/>
          <a:lstStyle/>
          <a:p>
            <a:fld id="{176CCC25-78B5-4EAE-B720-38C7A2B81161}" type="slidenum">
              <a:rPr lang="en-GB" smtClean="0"/>
              <a:pPr/>
              <a:t>56</a:t>
            </a:fld>
            <a:endParaRPr lang="en-GB" dirty="0"/>
          </a:p>
        </p:txBody>
      </p:sp>
    </p:spTree>
    <p:extLst>
      <p:ext uri="{BB962C8B-B14F-4D97-AF65-F5344CB8AC3E}">
        <p14:creationId xmlns:p14="http://schemas.microsoft.com/office/powerpoint/2010/main" val="189136920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dirty="0"/>
              <a:t>Another example Benefits Map</a:t>
            </a:r>
          </a:p>
          <a:p>
            <a:endParaRPr lang="en-GB" dirty="0"/>
          </a:p>
        </p:txBody>
      </p:sp>
      <p:sp>
        <p:nvSpPr>
          <p:cNvPr id="4" name="Slide Number Placeholder 3"/>
          <p:cNvSpPr>
            <a:spLocks noGrp="1"/>
          </p:cNvSpPr>
          <p:nvPr>
            <p:ph type="sldNum" sz="quarter" idx="5"/>
          </p:nvPr>
        </p:nvSpPr>
        <p:spPr/>
        <p:txBody>
          <a:bodyPr/>
          <a:lstStyle/>
          <a:p>
            <a:fld id="{176CCC25-78B5-4EAE-B720-38C7A2B81161}" type="slidenum">
              <a:rPr lang="en-GB" smtClean="0"/>
              <a:pPr/>
              <a:t>57</a:t>
            </a:fld>
            <a:endParaRPr lang="en-GB" dirty="0"/>
          </a:p>
        </p:txBody>
      </p:sp>
    </p:spTree>
    <p:extLst>
      <p:ext uri="{BB962C8B-B14F-4D97-AF65-F5344CB8AC3E}">
        <p14:creationId xmlns:p14="http://schemas.microsoft.com/office/powerpoint/2010/main" val="16171993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76CCC25-78B5-4EAE-B720-38C7A2B81161}" type="slidenum">
              <a:rPr lang="en-GB" smtClean="0"/>
              <a:pPr/>
              <a:t>58</a:t>
            </a:fld>
            <a:endParaRPr lang="en-GB" dirty="0"/>
          </a:p>
        </p:txBody>
      </p:sp>
    </p:spTree>
    <p:extLst>
      <p:ext uri="{BB962C8B-B14F-4D97-AF65-F5344CB8AC3E}">
        <p14:creationId xmlns:p14="http://schemas.microsoft.com/office/powerpoint/2010/main" val="261926027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spcBef>
                <a:spcPct val="50000"/>
              </a:spcBef>
            </a:pPr>
            <a:r>
              <a:rPr lang="en-GB" altLang="en-US" sz="900" dirty="0">
                <a:solidFill>
                  <a:schemeClr val="bg1"/>
                </a:solidFill>
              </a:rPr>
              <a:t>“S</a:t>
            </a:r>
            <a:r>
              <a:rPr lang="en-US" altLang="en-US" sz="900" dirty="0" err="1">
                <a:solidFill>
                  <a:schemeClr val="bg1"/>
                </a:solidFill>
              </a:rPr>
              <a:t>urveys</a:t>
            </a:r>
            <a:r>
              <a:rPr lang="en-US" altLang="en-US" sz="900" dirty="0">
                <a:solidFill>
                  <a:schemeClr val="bg1"/>
                </a:solidFill>
              </a:rPr>
              <a:t> show that employees do not expect their own leaders to make ethical decisions or to consistently tell them the truth about difficult situations.</a:t>
            </a:r>
            <a:r>
              <a:rPr lang="en-GB" altLang="en-US" sz="900" dirty="0">
                <a:solidFill>
                  <a:schemeClr val="bg1"/>
                </a:solidFill>
              </a:rPr>
              <a:t>" </a:t>
            </a:r>
          </a:p>
          <a:p>
            <a:pPr algn="r">
              <a:spcBef>
                <a:spcPct val="50000"/>
              </a:spcBef>
            </a:pPr>
            <a:r>
              <a:rPr lang="en-GB" altLang="en-US" sz="900" i="1" dirty="0">
                <a:solidFill>
                  <a:schemeClr val="bg1"/>
                </a:solidFill>
              </a:rPr>
              <a:t>Jeffrey Pfeffer quoted in ‘Forbes’ Sept 15</a:t>
            </a:r>
            <a:r>
              <a:rPr lang="en-GB" altLang="en-US" sz="900" i="1" baseline="30000" dirty="0">
                <a:solidFill>
                  <a:schemeClr val="bg1"/>
                </a:solidFill>
              </a:rPr>
              <a:t>th</a:t>
            </a:r>
            <a:r>
              <a:rPr lang="en-GB" altLang="en-US" sz="900" i="1" dirty="0">
                <a:solidFill>
                  <a:schemeClr val="bg1"/>
                </a:solidFill>
              </a:rPr>
              <a:t>, 2015</a:t>
            </a:r>
          </a:p>
          <a:p>
            <a:endParaRPr lang="en-GB" dirty="0"/>
          </a:p>
          <a:p>
            <a:r>
              <a:rPr lang="en-GB" dirty="0"/>
              <a:t>In the final analysis, one thing stands out: communication and engagement are the key to successful problem-solving and decision making.</a:t>
            </a:r>
          </a:p>
          <a:p>
            <a:endParaRPr lang="en-GB" dirty="0"/>
          </a:p>
          <a:p>
            <a:r>
              <a:rPr lang="en-GB" dirty="0"/>
              <a:t>It’s all about communication</a:t>
            </a:r>
          </a:p>
        </p:txBody>
      </p:sp>
      <p:sp>
        <p:nvSpPr>
          <p:cNvPr id="4" name="Slide Number Placeholder 3"/>
          <p:cNvSpPr>
            <a:spLocks noGrp="1"/>
          </p:cNvSpPr>
          <p:nvPr>
            <p:ph type="sldNum" sz="quarter" idx="5"/>
          </p:nvPr>
        </p:nvSpPr>
        <p:spPr/>
        <p:txBody>
          <a:bodyPr/>
          <a:lstStyle/>
          <a:p>
            <a:fld id="{176CCC25-78B5-4EAE-B720-38C7A2B81161}" type="slidenum">
              <a:rPr lang="en-GB" smtClean="0"/>
              <a:pPr/>
              <a:t>59</a:t>
            </a:fld>
            <a:endParaRPr lang="en-GB" dirty="0"/>
          </a:p>
        </p:txBody>
      </p:sp>
    </p:spTree>
    <p:extLst>
      <p:ext uri="{BB962C8B-B14F-4D97-AF65-F5344CB8AC3E}">
        <p14:creationId xmlns:p14="http://schemas.microsoft.com/office/powerpoint/2010/main" val="361114397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76CCC25-78B5-4EAE-B720-38C7A2B81161}" type="slidenum">
              <a:rPr lang="en-GB" smtClean="0"/>
              <a:pPr/>
              <a:t>60</a:t>
            </a:fld>
            <a:endParaRPr lang="en-GB" dirty="0"/>
          </a:p>
        </p:txBody>
      </p:sp>
    </p:spTree>
    <p:extLst>
      <p:ext uri="{BB962C8B-B14F-4D97-AF65-F5344CB8AC3E}">
        <p14:creationId xmlns:p14="http://schemas.microsoft.com/office/powerpoint/2010/main" val="23855676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are </a:t>
            </a:r>
            <a:r>
              <a:rPr lang="en-GB" dirty="0" err="1"/>
              <a:t>Bramson’s</a:t>
            </a:r>
            <a:r>
              <a:rPr lang="en-GB" dirty="0"/>
              <a:t> five thinking styles. Usually each of us will combine two styles (sometimes with a touch of a third).</a:t>
            </a:r>
          </a:p>
          <a:p>
            <a:endParaRPr lang="en-GB" dirty="0"/>
          </a:p>
          <a:p>
            <a:r>
              <a:rPr lang="en-GB" dirty="0"/>
              <a:t>Which two do you fit best?</a:t>
            </a:r>
          </a:p>
        </p:txBody>
      </p:sp>
      <p:sp>
        <p:nvSpPr>
          <p:cNvPr id="4" name="Slide Number Placeholder 3"/>
          <p:cNvSpPr>
            <a:spLocks noGrp="1"/>
          </p:cNvSpPr>
          <p:nvPr>
            <p:ph type="sldNum" sz="quarter" idx="5"/>
          </p:nvPr>
        </p:nvSpPr>
        <p:spPr/>
        <p:txBody>
          <a:bodyPr/>
          <a:lstStyle/>
          <a:p>
            <a:fld id="{176CCC25-78B5-4EAE-B720-38C7A2B81161}" type="slidenum">
              <a:rPr lang="en-GB" smtClean="0"/>
              <a:pPr/>
              <a:t>7</a:t>
            </a:fld>
            <a:endParaRPr lang="en-GB" dirty="0"/>
          </a:p>
        </p:txBody>
      </p:sp>
    </p:spTree>
    <p:extLst>
      <p:ext uri="{BB962C8B-B14F-4D97-AF65-F5344CB8AC3E}">
        <p14:creationId xmlns:p14="http://schemas.microsoft.com/office/powerpoint/2010/main" val="311382711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76CCC25-78B5-4EAE-B720-38C7A2B81161}" type="slidenum">
              <a:rPr lang="en-GB" smtClean="0"/>
              <a:pPr/>
              <a:t>61</a:t>
            </a:fld>
            <a:endParaRPr lang="en-GB" dirty="0"/>
          </a:p>
        </p:txBody>
      </p:sp>
    </p:spTree>
    <p:extLst>
      <p:ext uri="{BB962C8B-B14F-4D97-AF65-F5344CB8AC3E}">
        <p14:creationId xmlns:p14="http://schemas.microsoft.com/office/powerpoint/2010/main" val="7483466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76CCC25-78B5-4EAE-B720-38C7A2B81161}" type="slidenum">
              <a:rPr lang="en-GB" smtClean="0"/>
              <a:pPr/>
              <a:t>62</a:t>
            </a:fld>
            <a:endParaRPr lang="en-GB" dirty="0"/>
          </a:p>
        </p:txBody>
      </p:sp>
    </p:spTree>
    <p:extLst>
      <p:ext uri="{BB962C8B-B14F-4D97-AF65-F5344CB8AC3E}">
        <p14:creationId xmlns:p14="http://schemas.microsoft.com/office/powerpoint/2010/main" val="31776885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Spend a little time to review people you know against the thinking styles.</a:t>
            </a:r>
          </a:p>
          <a:p>
            <a:endParaRPr lang="en-GB" dirty="0"/>
          </a:p>
          <a:p>
            <a:r>
              <a:rPr lang="en-GB" dirty="0"/>
              <a:t>It is good that we are all different. The challenge is learning to communicate with those who have a different style. It is easy for us to get stuck in a set way of thinking.</a:t>
            </a:r>
          </a:p>
          <a:p>
            <a:endParaRPr lang="en-GB" dirty="0"/>
          </a:p>
          <a:p>
            <a:r>
              <a:rPr lang="en-GB" dirty="0"/>
              <a:t>Groups with a mix of styles come up with better solutions but such groups (obviously) can be more challenging to work in due to the inherent conflict between styles. That is why we often stick to working with those that we relate to better – but that leads to ineffective decision making.</a:t>
            </a:r>
          </a:p>
        </p:txBody>
      </p:sp>
      <p:sp>
        <p:nvSpPr>
          <p:cNvPr id="4" name="Slide Number Placeholder 3"/>
          <p:cNvSpPr>
            <a:spLocks noGrp="1"/>
          </p:cNvSpPr>
          <p:nvPr>
            <p:ph type="sldNum" sz="quarter" idx="5"/>
          </p:nvPr>
        </p:nvSpPr>
        <p:spPr/>
        <p:txBody>
          <a:bodyPr/>
          <a:lstStyle/>
          <a:p>
            <a:fld id="{176CCC25-78B5-4EAE-B720-38C7A2B81161}" type="slidenum">
              <a:rPr lang="en-GB" smtClean="0"/>
              <a:pPr/>
              <a:t>8</a:t>
            </a:fld>
            <a:endParaRPr lang="en-GB" dirty="0"/>
          </a:p>
        </p:txBody>
      </p:sp>
    </p:spTree>
    <p:extLst>
      <p:ext uri="{BB962C8B-B14F-4D97-AF65-F5344CB8AC3E}">
        <p14:creationId xmlns:p14="http://schemas.microsoft.com/office/powerpoint/2010/main" val="4956816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76CCC25-78B5-4EAE-B720-38C7A2B81161}" type="slidenum">
              <a:rPr lang="en-GB" smtClean="0"/>
              <a:pPr/>
              <a:t>10</a:t>
            </a:fld>
            <a:endParaRPr lang="en-GB" dirty="0"/>
          </a:p>
        </p:txBody>
      </p:sp>
    </p:spTree>
    <p:extLst>
      <p:ext uri="{BB962C8B-B14F-4D97-AF65-F5344CB8AC3E}">
        <p14:creationId xmlns:p14="http://schemas.microsoft.com/office/powerpoint/2010/main" val="36925302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Although some of us might not like it, we do need a structure for problem-solving and decision making. The main purpose of having a structure is to ensure that we review a problem from different angles to ensure we analyse it thoroughly and, thus, come up with better ideas and solutions.</a:t>
            </a:r>
          </a:p>
        </p:txBody>
      </p:sp>
      <p:sp>
        <p:nvSpPr>
          <p:cNvPr id="4" name="Slide Number Placeholder 3"/>
          <p:cNvSpPr>
            <a:spLocks noGrp="1"/>
          </p:cNvSpPr>
          <p:nvPr>
            <p:ph type="sldNum" sz="quarter" idx="5"/>
          </p:nvPr>
        </p:nvSpPr>
        <p:spPr/>
        <p:txBody>
          <a:bodyPr/>
          <a:lstStyle/>
          <a:p>
            <a:fld id="{176CCC25-78B5-4EAE-B720-38C7A2B81161}" type="slidenum">
              <a:rPr lang="en-GB" smtClean="0"/>
              <a:pPr/>
              <a:t>12</a:t>
            </a:fld>
            <a:endParaRPr lang="en-GB" dirty="0"/>
          </a:p>
        </p:txBody>
      </p:sp>
    </p:spTree>
    <p:extLst>
      <p:ext uri="{BB962C8B-B14F-4D97-AF65-F5344CB8AC3E}">
        <p14:creationId xmlns:p14="http://schemas.microsoft.com/office/powerpoint/2010/main" val="929848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are many problem-solving methods out there and participants may be aware of others. I give these four examples just to show that they are all broadly similar in their define-analyse-generate ideas-test, decide structure.</a:t>
            </a:r>
          </a:p>
          <a:p>
            <a:endParaRPr lang="en-GB" dirty="0"/>
          </a:p>
          <a:p>
            <a:r>
              <a:rPr lang="en-GB" dirty="0"/>
              <a:t>This is not meant to be a definitive list and I do not seek to discuss the pros and cons of different structures. The structure doesn’t matter it is the quality of the thinking and the level of engagement that matter</a:t>
            </a:r>
          </a:p>
        </p:txBody>
      </p:sp>
      <p:sp>
        <p:nvSpPr>
          <p:cNvPr id="4" name="Slide Number Placeholder 3"/>
          <p:cNvSpPr>
            <a:spLocks noGrp="1"/>
          </p:cNvSpPr>
          <p:nvPr>
            <p:ph type="sldNum" sz="quarter" idx="5"/>
          </p:nvPr>
        </p:nvSpPr>
        <p:spPr/>
        <p:txBody>
          <a:bodyPr/>
          <a:lstStyle/>
          <a:p>
            <a:fld id="{176CCC25-78B5-4EAE-B720-38C7A2B81161}" type="slidenum">
              <a:rPr lang="en-GB" smtClean="0"/>
              <a:pPr/>
              <a:t>13</a:t>
            </a:fld>
            <a:endParaRPr lang="en-GB" dirty="0"/>
          </a:p>
        </p:txBody>
      </p:sp>
    </p:spTree>
    <p:extLst>
      <p:ext uri="{BB962C8B-B14F-4D97-AF65-F5344CB8AC3E}">
        <p14:creationId xmlns:p14="http://schemas.microsoft.com/office/powerpoint/2010/main" val="12988776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Master Title (Red &amp; Black)">
    <p:bg bwMode="ltGray">
      <p:bgPr>
        <a:solidFill>
          <a:srgbClr val="BEBEBE"/>
        </a:solidFill>
        <a:effectLst/>
      </p:bgPr>
    </p:bg>
    <p:spTree>
      <p:nvGrpSpPr>
        <p:cNvPr id="1" name=""/>
        <p:cNvGrpSpPr/>
        <p:nvPr/>
      </p:nvGrpSpPr>
      <p:grpSpPr>
        <a:xfrm>
          <a:off x="0" y="0"/>
          <a:ext cx="0" cy="0"/>
          <a:chOff x="0" y="0"/>
          <a:chExt cx="0" cy="0"/>
        </a:xfrm>
      </p:grpSpPr>
      <p:pic>
        <p:nvPicPr>
          <p:cNvPr id="5" name="Picture 4" descr="ACCA Brand Frame (16x9)_1.eps"/>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7" name="Title Placeholder 1"/>
          <p:cNvSpPr>
            <a:spLocks noGrp="1"/>
          </p:cNvSpPr>
          <p:nvPr>
            <p:ph type="title" hasCustomPrompt="1"/>
          </p:nvPr>
        </p:nvSpPr>
        <p:spPr>
          <a:xfrm>
            <a:off x="998220" y="1301100"/>
            <a:ext cx="7277815" cy="268620"/>
          </a:xfrm>
          <a:prstGeom prst="rect">
            <a:avLst/>
          </a:prstGeom>
        </p:spPr>
        <p:txBody>
          <a:bodyPr vert="horz" lIns="0" tIns="0" rIns="0" bIns="0" rtlCol="0" anchor="t" anchorCtr="0">
            <a:normAutofit/>
          </a:bodyPr>
          <a:lstStyle>
            <a:lvl1pPr>
              <a:defRPr sz="1400" baseline="0">
                <a:solidFill>
                  <a:schemeClr val="tx2"/>
                </a:solidFill>
              </a:defRPr>
            </a:lvl1pPr>
          </a:lstStyle>
          <a:p>
            <a:r>
              <a:rPr lang="en-US" dirty="0"/>
              <a:t>Click to edit first line Master title</a:t>
            </a:r>
          </a:p>
        </p:txBody>
      </p:sp>
      <p:sp>
        <p:nvSpPr>
          <p:cNvPr id="3" name="Text Placeholder 2"/>
          <p:cNvSpPr>
            <a:spLocks noGrp="1"/>
          </p:cNvSpPr>
          <p:nvPr>
            <p:ph type="body" sz="quarter" idx="10" hasCustomPrompt="1"/>
          </p:nvPr>
        </p:nvSpPr>
        <p:spPr>
          <a:xfrm>
            <a:off x="998220" y="1630681"/>
            <a:ext cx="7277815" cy="860822"/>
          </a:xfrm>
        </p:spPr>
        <p:txBody>
          <a:bodyPr>
            <a:normAutofit/>
          </a:bodyPr>
          <a:lstStyle>
            <a:lvl1pPr>
              <a:defRPr sz="2100">
                <a:latin typeface="Arial (Headings)"/>
                <a:cs typeface="Arial (Headings)"/>
              </a:defRPr>
            </a:lvl1pPr>
          </a:lstStyle>
          <a:p>
            <a:pPr lvl="0"/>
            <a:r>
              <a:rPr lang="en-GB" dirty="0"/>
              <a:t>Click to edit second line Master title</a:t>
            </a:r>
          </a:p>
        </p:txBody>
      </p:sp>
      <p:pic>
        <p:nvPicPr>
          <p:cNvPr id="9" name="Picture 8">
            <a:extLst>
              <a:ext uri="{FF2B5EF4-FFF2-40B4-BE49-F238E27FC236}">
                <a16:creationId xmlns:a16="http://schemas.microsoft.com/office/drawing/2014/main" id="{EDA2AC41-4477-46D0-A672-8FFE55E0A4F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074731" y="4337304"/>
            <a:ext cx="2584115" cy="232570"/>
          </a:xfrm>
          <a:prstGeom prst="rect">
            <a:avLst/>
          </a:prstGeom>
        </p:spPr>
      </p:pic>
    </p:spTree>
    <p:extLst>
      <p:ext uri="{BB962C8B-B14F-4D97-AF65-F5344CB8AC3E}">
        <p14:creationId xmlns:p14="http://schemas.microsoft.com/office/powerpoint/2010/main" val="3831152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593"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rt &amp;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0"/>
          </p:nvPr>
        </p:nvSpPr>
        <p:spPr>
          <a:xfrm>
            <a:off x="4732735" y="1295400"/>
            <a:ext cx="3543300" cy="32206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2"/>
          <p:cNvSpPr>
            <a:spLocks noGrp="1"/>
          </p:cNvSpPr>
          <p:nvPr>
            <p:ph idx="11" hasCustomPrompt="1"/>
          </p:nvPr>
        </p:nvSpPr>
        <p:spPr>
          <a:xfrm>
            <a:off x="994649" y="1295400"/>
            <a:ext cx="3543300" cy="3220641"/>
          </a:xfrm>
        </p:spPr>
        <p:txBody>
          <a:bodyPr/>
          <a:lstStyle/>
          <a:p>
            <a:pPr lvl="0"/>
            <a:r>
              <a:rPr lang="en-US" dirty="0"/>
              <a:t>Chart</a:t>
            </a:r>
          </a:p>
        </p:txBody>
      </p:sp>
    </p:spTree>
    <p:extLst>
      <p:ext uri="{BB962C8B-B14F-4D97-AF65-F5344CB8AC3E}">
        <p14:creationId xmlns:p14="http://schemas.microsoft.com/office/powerpoint/2010/main" val="3976428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Vide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0" name="Media Placeholder 9"/>
          <p:cNvSpPr>
            <a:spLocks noGrp="1"/>
          </p:cNvSpPr>
          <p:nvPr>
            <p:ph type="media" sz="quarter" idx="13"/>
          </p:nvPr>
        </p:nvSpPr>
        <p:spPr>
          <a:xfrm>
            <a:off x="998220" y="1295400"/>
            <a:ext cx="7277100" cy="3220641"/>
          </a:xfrm>
        </p:spPr>
        <p:txBody>
          <a:bodyPr/>
          <a:lstStyle/>
          <a:p>
            <a:r>
              <a:rPr lang="en-US"/>
              <a:t>Click icon to add media</a:t>
            </a:r>
            <a:endParaRPr lang="en-GB"/>
          </a:p>
        </p:txBody>
      </p:sp>
    </p:spTree>
    <p:extLst>
      <p:ext uri="{BB962C8B-B14F-4D97-AF65-F5344CB8AC3E}">
        <p14:creationId xmlns:p14="http://schemas.microsoft.com/office/powerpoint/2010/main" val="2034213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A89796-0F61-4AE2-A018-A3EFB03F353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762A9F2E-D76A-4D1B-BEB9-9AB53DE0D63D}"/>
              </a:ext>
            </a:extLst>
          </p:cNvPr>
          <p:cNvSpPr>
            <a:spLocks noGrp="1"/>
          </p:cNvSpPr>
          <p:nvPr>
            <p:ph type="dt" sz="half" idx="10"/>
          </p:nvPr>
        </p:nvSpPr>
        <p:spPr/>
        <p:txBody>
          <a:bodyPr/>
          <a:lstStyle>
            <a:lvl1pPr>
              <a:defRPr/>
            </a:lvl1pPr>
          </a:lstStyle>
          <a:p>
            <a:endParaRPr lang="en-GB" altLang="en-US"/>
          </a:p>
        </p:txBody>
      </p:sp>
      <p:sp>
        <p:nvSpPr>
          <p:cNvPr id="4" name="Footer Placeholder 3">
            <a:extLst>
              <a:ext uri="{FF2B5EF4-FFF2-40B4-BE49-F238E27FC236}">
                <a16:creationId xmlns:a16="http://schemas.microsoft.com/office/drawing/2014/main" id="{6F07E6EF-502C-4DCC-B82D-4E2C3E54BA4D}"/>
              </a:ext>
            </a:extLst>
          </p:cNvPr>
          <p:cNvSpPr>
            <a:spLocks noGrp="1"/>
          </p:cNvSpPr>
          <p:nvPr>
            <p:ph type="ftr" sz="quarter" idx="11"/>
          </p:nvPr>
        </p:nvSpPr>
        <p:spPr/>
        <p:txBody>
          <a:bodyPr/>
          <a:lstStyle>
            <a:lvl1pPr>
              <a:defRPr/>
            </a:lvl1pPr>
          </a:lstStyle>
          <a:p>
            <a:endParaRPr lang="en-GB" altLang="en-US"/>
          </a:p>
        </p:txBody>
      </p:sp>
      <p:sp>
        <p:nvSpPr>
          <p:cNvPr id="5" name="Slide Number Placeholder 4">
            <a:extLst>
              <a:ext uri="{FF2B5EF4-FFF2-40B4-BE49-F238E27FC236}">
                <a16:creationId xmlns:a16="http://schemas.microsoft.com/office/drawing/2014/main" id="{FB40BBA8-C1F8-455A-8E74-CA04A806D31A}"/>
              </a:ext>
            </a:extLst>
          </p:cNvPr>
          <p:cNvSpPr>
            <a:spLocks noGrp="1"/>
          </p:cNvSpPr>
          <p:nvPr>
            <p:ph type="sldNum" sz="quarter" idx="12"/>
          </p:nvPr>
        </p:nvSpPr>
        <p:spPr/>
        <p:txBody>
          <a:bodyPr/>
          <a:lstStyle>
            <a:lvl1pPr>
              <a:defRPr/>
            </a:lvl1pPr>
          </a:lstStyle>
          <a:p>
            <a:fld id="{D0F2F045-E89D-4669-AE0C-551C6B5E449C}" type="slidenum">
              <a:rPr lang="en-GB" altLang="en-US"/>
              <a:pPr/>
              <a:t>‹#›</a:t>
            </a:fld>
            <a:endParaRPr lang="en-GB" altLang="en-US"/>
          </a:p>
        </p:txBody>
      </p:sp>
    </p:spTree>
    <p:extLst>
      <p:ext uri="{BB962C8B-B14F-4D97-AF65-F5344CB8AC3E}">
        <p14:creationId xmlns:p14="http://schemas.microsoft.com/office/powerpoint/2010/main" val="33968605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315475"/>
      </p:ext>
    </p:extLst>
  </p:cSld>
  <p:clrMapOvr>
    <a:masterClrMapping/>
  </p:clrMapOvr>
  <p:transition spd="slow">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Highlight Image Green">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A4120B7-04C2-4AF0-9F3E-C6B24F93811D}" type="slidenum">
              <a:rPr lang="en-GB" smtClean="0"/>
              <a:t>‹#›</a:t>
            </a:fld>
            <a:endParaRPr lang="en-GB"/>
          </a:p>
        </p:txBody>
      </p:sp>
      <p:sp>
        <p:nvSpPr>
          <p:cNvPr id="3" name="Picture Placeholder 2"/>
          <p:cNvSpPr>
            <a:spLocks noGrp="1"/>
          </p:cNvSpPr>
          <p:nvPr>
            <p:ph type="pic" sz="quarter" idx="13"/>
          </p:nvPr>
        </p:nvSpPr>
        <p:spPr>
          <a:xfrm>
            <a:off x="474618" y="250031"/>
            <a:ext cx="3375000" cy="3375000"/>
          </a:xfrm>
        </p:spPr>
        <p:txBody>
          <a:bodyPr/>
          <a:lstStyle/>
          <a:p>
            <a:endParaRPr lang="en-GB"/>
          </a:p>
        </p:txBody>
      </p:sp>
      <p:sp>
        <p:nvSpPr>
          <p:cNvPr id="10" name="Subtitle 2"/>
          <p:cNvSpPr>
            <a:spLocks noGrp="1"/>
          </p:cNvSpPr>
          <p:nvPr>
            <p:ph type="subTitle" idx="1"/>
          </p:nvPr>
        </p:nvSpPr>
        <p:spPr>
          <a:xfrm>
            <a:off x="2773647" y="2604041"/>
            <a:ext cx="1890000" cy="1891166"/>
          </a:xfrm>
          <a:solidFill>
            <a:schemeClr val="accent5"/>
          </a:solidFill>
        </p:spPr>
        <p:txBody>
          <a:bodyPr lIns="198000" tIns="162000" rIns="198000" bIns="360000">
            <a:normAutofit/>
          </a:bodyPr>
          <a:lstStyle>
            <a:lvl1pPr marL="0" indent="0" algn="l">
              <a:spcAft>
                <a:spcPts val="0"/>
              </a:spcAft>
              <a:buNone/>
              <a:defRPr sz="1575"/>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Tree>
    <p:extLst>
      <p:ext uri="{BB962C8B-B14F-4D97-AF65-F5344CB8AC3E}">
        <p14:creationId xmlns:p14="http://schemas.microsoft.com/office/powerpoint/2010/main" val="3016287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1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457200" y="1120500"/>
            <a:ext cx="3960000" cy="3375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A4120B7-04C2-4AF0-9F3E-C6B24F93811D}" type="slidenum">
              <a:rPr lang="en-GB" smtClean="0"/>
              <a:t>‹#›</a:t>
            </a:fld>
            <a:endParaRPr lang="en-GB"/>
          </a:p>
        </p:txBody>
      </p:sp>
      <p:sp>
        <p:nvSpPr>
          <p:cNvPr id="9" name="Content Placeholder 2"/>
          <p:cNvSpPr>
            <a:spLocks noGrp="1"/>
          </p:cNvSpPr>
          <p:nvPr>
            <p:ph idx="13"/>
          </p:nvPr>
        </p:nvSpPr>
        <p:spPr>
          <a:xfrm>
            <a:off x="4809600" y="1120500"/>
            <a:ext cx="3960000" cy="3375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28593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1 Column (Title &amp;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998220" y="1764042"/>
            <a:ext cx="7277100" cy="2751999"/>
          </a:xfrm>
        </p:spPr>
        <p:txBody>
          <a:bodyPr/>
          <a:lstStyle>
            <a:lvl1pPr>
              <a:spcBef>
                <a:spcPts val="600"/>
              </a:spcBef>
              <a:spcAft>
                <a:spcPts val="0"/>
              </a:spcAft>
              <a:defRPr sz="1600"/>
            </a:lvl1pPr>
            <a:lvl2pPr marL="230981" indent="-230981">
              <a:spcBef>
                <a:spcPts val="600"/>
              </a:spcBef>
              <a:spcAft>
                <a:spcPts val="0"/>
              </a:spcAft>
              <a:defRPr sz="1600"/>
            </a:lvl2pPr>
            <a:lvl3pPr marL="404813" indent="-173831">
              <a:spcBef>
                <a:spcPts val="600"/>
              </a:spcBef>
              <a:spcAft>
                <a:spcPts val="0"/>
              </a:spcAft>
              <a:defRPr sz="1400"/>
            </a:lvl3pPr>
            <a:lvl4pPr marL="584597" indent="-188119">
              <a:spcBef>
                <a:spcPts val="600"/>
              </a:spcBef>
              <a:spcAft>
                <a:spcPts val="0"/>
              </a:spcAft>
              <a:defRPr sz="1400"/>
            </a:lvl4pPr>
            <a:lvl5pPr marL="721519" indent="-136922">
              <a:spcBef>
                <a:spcPts val="600"/>
              </a:spcBef>
              <a:spcAft>
                <a:spcPts val="0"/>
              </a:spcAft>
              <a:defRPr sz="1400"/>
            </a:lvl5pPr>
          </a:lstStyle>
          <a:p>
            <a:pPr lvl="0"/>
            <a:r>
              <a:rPr lang="en-US"/>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74363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 Columns (Title &amp;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998220" y="1764042"/>
            <a:ext cx="3543300" cy="275199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p:cNvSpPr>
            <a:spLocks noGrp="1"/>
          </p:cNvSpPr>
          <p:nvPr>
            <p:ph idx="10"/>
          </p:nvPr>
        </p:nvSpPr>
        <p:spPr>
          <a:xfrm>
            <a:off x="4732020" y="1764042"/>
            <a:ext cx="3543300" cy="27519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42286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amp;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8" name="Picture Placeholder 7"/>
          <p:cNvSpPr>
            <a:spLocks noGrp="1"/>
          </p:cNvSpPr>
          <p:nvPr>
            <p:ph type="pic" sz="quarter" idx="14" hasCustomPrompt="1"/>
          </p:nvPr>
        </p:nvSpPr>
        <p:spPr>
          <a:xfrm>
            <a:off x="1007270" y="1762240"/>
            <a:ext cx="2753802" cy="2753802"/>
          </a:xfrm>
          <a:solidFill>
            <a:srgbClr val="BEBEBE"/>
          </a:solidFill>
        </p:spPr>
        <p:txBody>
          <a:bodyPr/>
          <a:lstStyle>
            <a:lvl1pPr>
              <a:defRPr baseline="0"/>
            </a:lvl1pPr>
          </a:lstStyle>
          <a:p>
            <a:r>
              <a:rPr lang="en-GB" dirty="0"/>
              <a:t>Insert picture here</a:t>
            </a:r>
          </a:p>
        </p:txBody>
      </p:sp>
      <p:sp>
        <p:nvSpPr>
          <p:cNvPr id="5" name="Content Placeholder 2"/>
          <p:cNvSpPr>
            <a:spLocks noGrp="1"/>
          </p:cNvSpPr>
          <p:nvPr>
            <p:ph idx="1"/>
          </p:nvPr>
        </p:nvSpPr>
        <p:spPr>
          <a:xfrm>
            <a:off x="4732020" y="1764042"/>
            <a:ext cx="3543300" cy="2751999"/>
          </a:xfrm>
        </p:spPr>
        <p:txBody>
          <a:bodyPr/>
          <a:lstStyle/>
          <a:p>
            <a:pPr lvl="0"/>
            <a:r>
              <a:rPr lang="en-US"/>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46857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rt &amp;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0"/>
          </p:nvPr>
        </p:nvSpPr>
        <p:spPr>
          <a:xfrm>
            <a:off x="4732735" y="1764042"/>
            <a:ext cx="3543300" cy="27519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2"/>
          <p:cNvSpPr>
            <a:spLocks noGrp="1"/>
          </p:cNvSpPr>
          <p:nvPr>
            <p:ph idx="11" hasCustomPrompt="1"/>
          </p:nvPr>
        </p:nvSpPr>
        <p:spPr>
          <a:xfrm>
            <a:off x="994649" y="1764042"/>
            <a:ext cx="3543300" cy="2751999"/>
          </a:xfrm>
        </p:spPr>
        <p:txBody>
          <a:bodyPr/>
          <a:lstStyle/>
          <a:p>
            <a:pPr lvl="0"/>
            <a:r>
              <a:rPr lang="en-US" dirty="0"/>
              <a:t>Chart</a:t>
            </a:r>
          </a:p>
        </p:txBody>
      </p:sp>
    </p:spTree>
    <p:extLst>
      <p:ext uri="{BB962C8B-B14F-4D97-AF65-F5344CB8AC3E}">
        <p14:creationId xmlns:p14="http://schemas.microsoft.com/office/powerpoint/2010/main" val="726735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Master Title (Red &amp; White)">
    <p:bg bwMode="ltGray">
      <p:bgPr>
        <a:solidFill>
          <a:srgbClr val="BEBEBE"/>
        </a:solidFill>
        <a:effectLst/>
      </p:bgPr>
    </p:bg>
    <p:spTree>
      <p:nvGrpSpPr>
        <p:cNvPr id="1" name=""/>
        <p:cNvGrpSpPr/>
        <p:nvPr/>
      </p:nvGrpSpPr>
      <p:grpSpPr>
        <a:xfrm>
          <a:off x="0" y="0"/>
          <a:ext cx="0" cy="0"/>
          <a:chOff x="0" y="0"/>
          <a:chExt cx="0" cy="0"/>
        </a:xfrm>
      </p:grpSpPr>
      <p:pic>
        <p:nvPicPr>
          <p:cNvPr id="4" name="Picture 3" descr="ACCA Brand Frame (16x9)_2.eps"/>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0" name="Title Placeholder 1"/>
          <p:cNvSpPr>
            <a:spLocks noGrp="1"/>
          </p:cNvSpPr>
          <p:nvPr>
            <p:ph type="title" hasCustomPrompt="1"/>
          </p:nvPr>
        </p:nvSpPr>
        <p:spPr>
          <a:xfrm>
            <a:off x="998220" y="1301100"/>
            <a:ext cx="7277815" cy="268620"/>
          </a:xfrm>
          <a:prstGeom prst="rect">
            <a:avLst/>
          </a:prstGeom>
        </p:spPr>
        <p:txBody>
          <a:bodyPr vert="horz" lIns="0" tIns="0" rIns="0" bIns="0" rtlCol="0" anchor="t" anchorCtr="0">
            <a:normAutofit/>
          </a:bodyPr>
          <a:lstStyle>
            <a:lvl1pPr>
              <a:defRPr sz="1400" baseline="0">
                <a:solidFill>
                  <a:schemeClr val="tx2"/>
                </a:solidFill>
              </a:defRPr>
            </a:lvl1pPr>
          </a:lstStyle>
          <a:p>
            <a:r>
              <a:rPr lang="en-US" dirty="0"/>
              <a:t>Click to edit first line Master title</a:t>
            </a:r>
          </a:p>
        </p:txBody>
      </p:sp>
      <p:sp>
        <p:nvSpPr>
          <p:cNvPr id="7" name="Text Placeholder 2"/>
          <p:cNvSpPr>
            <a:spLocks noGrp="1"/>
          </p:cNvSpPr>
          <p:nvPr>
            <p:ph type="body" sz="quarter" idx="10" hasCustomPrompt="1"/>
          </p:nvPr>
        </p:nvSpPr>
        <p:spPr>
          <a:xfrm>
            <a:off x="998220" y="1630681"/>
            <a:ext cx="7277815" cy="860822"/>
          </a:xfrm>
        </p:spPr>
        <p:txBody>
          <a:bodyPr>
            <a:normAutofit/>
          </a:bodyPr>
          <a:lstStyle>
            <a:lvl1pPr>
              <a:defRPr sz="2100">
                <a:latin typeface="Arial (Headings)"/>
                <a:cs typeface="Arial (Headings)"/>
              </a:defRPr>
            </a:lvl1pPr>
          </a:lstStyle>
          <a:p>
            <a:pPr lvl="0"/>
            <a:r>
              <a:rPr lang="en-GB" dirty="0"/>
              <a:t>Click to edit second line Master title</a:t>
            </a:r>
          </a:p>
        </p:txBody>
      </p:sp>
    </p:spTree>
    <p:extLst>
      <p:ext uri="{BB962C8B-B14F-4D97-AF65-F5344CB8AC3E}">
        <p14:creationId xmlns:p14="http://schemas.microsoft.com/office/powerpoint/2010/main" val="183751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593" userDrawn="1">
          <p15:clr>
            <a:srgbClr val="FBAE40"/>
          </p15:clr>
        </p15:guide>
        <p15:guide id="2" pos="3840" userDrawn="1">
          <p15:clr>
            <a:srgbClr val="FBAE40"/>
          </p15:clr>
        </p15:guide>
        <p15:guide id="3" orient="horz" pos="21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Vide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10" name="Media Placeholder 9"/>
          <p:cNvSpPr>
            <a:spLocks noGrp="1"/>
          </p:cNvSpPr>
          <p:nvPr>
            <p:ph type="media" sz="quarter" idx="13"/>
          </p:nvPr>
        </p:nvSpPr>
        <p:spPr>
          <a:xfrm>
            <a:off x="998220" y="1764042"/>
            <a:ext cx="7277100" cy="2751999"/>
          </a:xfrm>
        </p:spPr>
        <p:txBody>
          <a:bodyPr/>
          <a:lstStyle/>
          <a:p>
            <a:r>
              <a:rPr lang="en-US"/>
              <a:t>Click icon to add media</a:t>
            </a:r>
            <a:endParaRPr lang="en-GB"/>
          </a:p>
        </p:txBody>
      </p:sp>
    </p:spTree>
    <p:extLst>
      <p:ext uri="{BB962C8B-B14F-4D97-AF65-F5344CB8AC3E}">
        <p14:creationId xmlns:p14="http://schemas.microsoft.com/office/powerpoint/2010/main" val="1100091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nfographic Style (Red)">
    <p:spTree>
      <p:nvGrpSpPr>
        <p:cNvPr id="1" name=""/>
        <p:cNvGrpSpPr/>
        <p:nvPr/>
      </p:nvGrpSpPr>
      <p:grpSpPr>
        <a:xfrm>
          <a:off x="0" y="0"/>
          <a:ext cx="0" cy="0"/>
          <a:chOff x="0" y="0"/>
          <a:chExt cx="0" cy="0"/>
        </a:xfrm>
      </p:grpSpPr>
      <p:sp>
        <p:nvSpPr>
          <p:cNvPr id="7" name="Title 1"/>
          <p:cNvSpPr txBox="1">
            <a:spLocks/>
          </p:cNvSpPr>
          <p:nvPr userDrawn="1"/>
        </p:nvSpPr>
        <p:spPr bwMode="auto">
          <a:xfrm>
            <a:off x="1508761" y="1140219"/>
            <a:ext cx="3218422" cy="3218422"/>
          </a:xfrm>
          <a:prstGeom prst="rect">
            <a:avLst/>
          </a:prstGeom>
          <a:noFill/>
          <a:ln w="12700" cmpd="sng">
            <a:solidFill>
              <a:srgbClr val="C80000"/>
            </a:solidFill>
          </a:ln>
        </p:spPr>
        <p:txBody>
          <a:bodyPr lIns="175500" tIns="135000" rIns="135000" bIns="67500" anchor="b" anchorCtr="0">
            <a:normAutofit/>
          </a:bodyPr>
          <a:lstStyle>
            <a:lvl1pPr algn="l" defTabSz="457200" rtl="0" eaLnBrk="1" latinLnBrk="0" hangingPunct="1">
              <a:spcBef>
                <a:spcPct val="0"/>
              </a:spcBef>
              <a:buNone/>
              <a:defRPr sz="1800" kern="1200">
                <a:solidFill>
                  <a:schemeClr val="tx1"/>
                </a:solidFill>
                <a:latin typeface="+mj-lt"/>
                <a:ea typeface="+mj-ea"/>
                <a:cs typeface="+mj-cs"/>
              </a:defRPr>
            </a:lvl1pPr>
          </a:lstStyle>
          <a:p>
            <a:endParaRPr lang="en-US" dirty="0"/>
          </a:p>
        </p:txBody>
      </p:sp>
      <p:sp>
        <p:nvSpPr>
          <p:cNvPr id="4" name="Title Placeholder 1"/>
          <p:cNvSpPr>
            <a:spLocks noGrp="1"/>
          </p:cNvSpPr>
          <p:nvPr>
            <p:ph type="title" hasCustomPrompt="1"/>
          </p:nvPr>
        </p:nvSpPr>
        <p:spPr>
          <a:xfrm>
            <a:off x="1653541" y="2430780"/>
            <a:ext cx="2933699" cy="1737360"/>
          </a:xfrm>
          <a:prstGeom prst="rect">
            <a:avLst/>
          </a:prstGeom>
        </p:spPr>
        <p:txBody>
          <a:bodyPr vert="horz" lIns="0" tIns="0" rIns="0" bIns="0" rtlCol="0" anchor="t" anchorCtr="0">
            <a:normAutofit/>
          </a:bodyPr>
          <a:lstStyle>
            <a:lvl1pPr algn="l">
              <a:defRPr sz="1600" baseline="0">
                <a:solidFill>
                  <a:srgbClr val="C80000"/>
                </a:solidFill>
                <a:latin typeface="Arial (Headings)"/>
                <a:cs typeface="Arial (Headings)"/>
              </a:defRPr>
            </a:lvl1pPr>
          </a:lstStyle>
          <a:p>
            <a:r>
              <a:rPr lang="en-US" dirty="0"/>
              <a:t>Click to edit Master </a:t>
            </a:r>
            <a:r>
              <a:rPr lang="en-US" dirty="0" err="1"/>
              <a:t>infographic</a:t>
            </a:r>
            <a:r>
              <a:rPr lang="en-US" dirty="0"/>
              <a:t> body copy</a:t>
            </a:r>
          </a:p>
        </p:txBody>
      </p:sp>
      <p:sp>
        <p:nvSpPr>
          <p:cNvPr id="5" name="Title Placeholder 1"/>
          <p:cNvSpPr txBox="1">
            <a:spLocks/>
          </p:cNvSpPr>
          <p:nvPr userDrawn="1"/>
        </p:nvSpPr>
        <p:spPr>
          <a:xfrm>
            <a:off x="1653541" y="1143000"/>
            <a:ext cx="2933699" cy="1447800"/>
          </a:xfrm>
          <a:prstGeom prst="rect">
            <a:avLst/>
          </a:prstGeom>
        </p:spPr>
        <p:txBody>
          <a:bodyPr vert="horz" lIns="0" tIns="0" rIns="0" bIns="0" rtlCol="0" anchor="t" anchorCtr="0">
            <a:noAutofit/>
          </a:bodyPr>
          <a:lstStyle>
            <a:lvl1pPr algn="l" defTabSz="457200" rtl="0" eaLnBrk="1" latinLnBrk="0" hangingPunct="1">
              <a:spcBef>
                <a:spcPct val="0"/>
              </a:spcBef>
              <a:buNone/>
              <a:defRPr sz="2100" kern="1200" baseline="0">
                <a:solidFill>
                  <a:schemeClr val="tx1"/>
                </a:solidFill>
                <a:latin typeface="Arial (Headings)"/>
                <a:ea typeface="+mj-ea"/>
                <a:cs typeface="Arial (Headings)"/>
              </a:defRPr>
            </a:lvl1pPr>
          </a:lstStyle>
          <a:p>
            <a:endParaRPr lang="en-US" sz="9000" b="1" dirty="0"/>
          </a:p>
        </p:txBody>
      </p:sp>
      <p:sp>
        <p:nvSpPr>
          <p:cNvPr id="14" name="Text Placeholder 13"/>
          <p:cNvSpPr>
            <a:spLocks noGrp="1"/>
          </p:cNvSpPr>
          <p:nvPr>
            <p:ph type="body" sz="quarter" idx="10" hasCustomPrompt="1"/>
          </p:nvPr>
        </p:nvSpPr>
        <p:spPr>
          <a:xfrm>
            <a:off x="1576864" y="983456"/>
            <a:ext cx="3033713" cy="1439704"/>
          </a:xfrm>
          <a:prstGeom prst="rect">
            <a:avLst/>
          </a:prstGeom>
        </p:spPr>
        <p:txBody>
          <a:bodyPr vert="horz" lIns="68580" tIns="34290" rIns="68580" bIns="34290"/>
          <a:lstStyle>
            <a:lvl1pPr marL="0" indent="0">
              <a:buFontTx/>
              <a:buNone/>
              <a:defRPr sz="9000" b="1">
                <a:solidFill>
                  <a:srgbClr val="C80000"/>
                </a:solidFill>
                <a:latin typeface="Arial (Body)"/>
                <a:cs typeface="Arial (Body)"/>
              </a:defRPr>
            </a:lvl1pPr>
          </a:lstStyle>
          <a:p>
            <a:pPr lvl="0"/>
            <a:r>
              <a:rPr lang="en-GB" dirty="0"/>
              <a:t>00%</a:t>
            </a:r>
            <a:endParaRPr lang="en-US" dirty="0"/>
          </a:p>
        </p:txBody>
      </p:sp>
    </p:spTree>
    <p:extLst>
      <p:ext uri="{BB962C8B-B14F-4D97-AF65-F5344CB8AC3E}">
        <p14:creationId xmlns:p14="http://schemas.microsoft.com/office/powerpoint/2010/main" val="758521980"/>
      </p:ext>
    </p:extLst>
  </p:cSld>
  <p:clrMapOvr>
    <a:masterClrMapping/>
  </p:clrMapOvr>
  <p:extLst>
    <p:ext uri="{DCECCB84-F9BA-43D5-87BE-67443E8EF086}">
      <p15:sldGuideLst xmlns:p15="http://schemas.microsoft.com/office/powerpoint/2012/main">
        <p15:guide id="2" pos="1277" userDrawn="1">
          <p15:clr>
            <a:srgbClr val="FBAE40"/>
          </p15:clr>
        </p15:guide>
        <p15:guide id="3" orient="horz" pos="21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nfographic Style (Black)">
    <p:spTree>
      <p:nvGrpSpPr>
        <p:cNvPr id="1" name=""/>
        <p:cNvGrpSpPr/>
        <p:nvPr/>
      </p:nvGrpSpPr>
      <p:grpSpPr>
        <a:xfrm>
          <a:off x="0" y="0"/>
          <a:ext cx="0" cy="0"/>
          <a:chOff x="0" y="0"/>
          <a:chExt cx="0" cy="0"/>
        </a:xfrm>
      </p:grpSpPr>
      <p:sp>
        <p:nvSpPr>
          <p:cNvPr id="7" name="Title 1"/>
          <p:cNvSpPr txBox="1">
            <a:spLocks/>
          </p:cNvSpPr>
          <p:nvPr userDrawn="1"/>
        </p:nvSpPr>
        <p:spPr bwMode="auto">
          <a:xfrm>
            <a:off x="1508761" y="1140219"/>
            <a:ext cx="3218422" cy="3218422"/>
          </a:xfrm>
          <a:prstGeom prst="rect">
            <a:avLst/>
          </a:prstGeom>
          <a:noFill/>
          <a:ln w="12700" cmpd="sng">
            <a:solidFill>
              <a:schemeClr val="tx1"/>
            </a:solidFill>
          </a:ln>
        </p:spPr>
        <p:txBody>
          <a:bodyPr lIns="175500" tIns="135000" rIns="135000" bIns="67500" anchor="b" anchorCtr="0">
            <a:normAutofit/>
          </a:bodyPr>
          <a:lstStyle>
            <a:lvl1pPr algn="l" defTabSz="457200" rtl="0" eaLnBrk="1" latinLnBrk="0" hangingPunct="1">
              <a:spcBef>
                <a:spcPct val="0"/>
              </a:spcBef>
              <a:buNone/>
              <a:defRPr sz="1800" kern="1200">
                <a:solidFill>
                  <a:schemeClr val="tx1"/>
                </a:solidFill>
                <a:latin typeface="+mj-lt"/>
                <a:ea typeface="+mj-ea"/>
                <a:cs typeface="+mj-cs"/>
              </a:defRPr>
            </a:lvl1pPr>
          </a:lstStyle>
          <a:p>
            <a:endParaRPr lang="en-US" dirty="0">
              <a:solidFill>
                <a:srgbClr val="000000"/>
              </a:solidFill>
            </a:endParaRPr>
          </a:p>
        </p:txBody>
      </p:sp>
      <p:sp>
        <p:nvSpPr>
          <p:cNvPr id="4" name="Title Placeholder 1"/>
          <p:cNvSpPr>
            <a:spLocks noGrp="1"/>
          </p:cNvSpPr>
          <p:nvPr>
            <p:ph type="title" hasCustomPrompt="1"/>
          </p:nvPr>
        </p:nvSpPr>
        <p:spPr>
          <a:xfrm>
            <a:off x="1653541" y="2430780"/>
            <a:ext cx="2933699" cy="1737360"/>
          </a:xfrm>
          <a:prstGeom prst="rect">
            <a:avLst/>
          </a:prstGeom>
        </p:spPr>
        <p:txBody>
          <a:bodyPr vert="horz" lIns="0" tIns="0" rIns="0" bIns="0" rtlCol="0" anchor="t" anchorCtr="0">
            <a:normAutofit/>
          </a:bodyPr>
          <a:lstStyle>
            <a:lvl1pPr algn="l">
              <a:defRPr sz="1600" baseline="0">
                <a:solidFill>
                  <a:srgbClr val="000000"/>
                </a:solidFill>
                <a:latin typeface="Arial (Headings)"/>
                <a:cs typeface="Arial (Headings)"/>
              </a:defRPr>
            </a:lvl1pPr>
          </a:lstStyle>
          <a:p>
            <a:r>
              <a:rPr lang="en-US" dirty="0"/>
              <a:t>Click to edit Master </a:t>
            </a:r>
            <a:r>
              <a:rPr lang="en-US" dirty="0" err="1"/>
              <a:t>infographic</a:t>
            </a:r>
            <a:r>
              <a:rPr lang="en-US" dirty="0"/>
              <a:t> body copy</a:t>
            </a:r>
          </a:p>
        </p:txBody>
      </p:sp>
      <p:sp>
        <p:nvSpPr>
          <p:cNvPr id="5" name="Title Placeholder 1"/>
          <p:cNvSpPr txBox="1">
            <a:spLocks/>
          </p:cNvSpPr>
          <p:nvPr userDrawn="1"/>
        </p:nvSpPr>
        <p:spPr>
          <a:xfrm>
            <a:off x="1653541" y="1143000"/>
            <a:ext cx="2933699" cy="1447800"/>
          </a:xfrm>
          <a:prstGeom prst="rect">
            <a:avLst/>
          </a:prstGeom>
        </p:spPr>
        <p:txBody>
          <a:bodyPr vert="horz" lIns="0" tIns="0" rIns="0" bIns="0" rtlCol="0" anchor="t" anchorCtr="0">
            <a:noAutofit/>
          </a:bodyPr>
          <a:lstStyle>
            <a:lvl1pPr algn="l" defTabSz="457200" rtl="0" eaLnBrk="1" latinLnBrk="0" hangingPunct="1">
              <a:spcBef>
                <a:spcPct val="0"/>
              </a:spcBef>
              <a:buNone/>
              <a:defRPr sz="2100" kern="1200" baseline="0">
                <a:solidFill>
                  <a:schemeClr val="tx1"/>
                </a:solidFill>
                <a:latin typeface="Arial (Headings)"/>
                <a:ea typeface="+mj-ea"/>
                <a:cs typeface="Arial (Headings)"/>
              </a:defRPr>
            </a:lvl1pPr>
          </a:lstStyle>
          <a:p>
            <a:endParaRPr lang="en-US" sz="9000" b="1" dirty="0"/>
          </a:p>
        </p:txBody>
      </p:sp>
      <p:sp>
        <p:nvSpPr>
          <p:cNvPr id="14" name="Text Placeholder 13"/>
          <p:cNvSpPr>
            <a:spLocks noGrp="1"/>
          </p:cNvSpPr>
          <p:nvPr>
            <p:ph type="body" sz="quarter" idx="10" hasCustomPrompt="1"/>
          </p:nvPr>
        </p:nvSpPr>
        <p:spPr>
          <a:xfrm>
            <a:off x="1576864" y="983456"/>
            <a:ext cx="3033713" cy="1439704"/>
          </a:xfrm>
          <a:prstGeom prst="rect">
            <a:avLst/>
          </a:prstGeom>
        </p:spPr>
        <p:txBody>
          <a:bodyPr vert="horz" lIns="68580" tIns="34290" rIns="68580" bIns="34290"/>
          <a:lstStyle>
            <a:lvl1pPr marL="0" indent="0">
              <a:buFontTx/>
              <a:buNone/>
              <a:defRPr sz="9000" b="1">
                <a:solidFill>
                  <a:schemeClr val="tx1"/>
                </a:solidFill>
                <a:latin typeface="Arial (Body)"/>
                <a:cs typeface="Arial (Body)"/>
              </a:defRPr>
            </a:lvl1pPr>
          </a:lstStyle>
          <a:p>
            <a:pPr lvl="0"/>
            <a:r>
              <a:rPr lang="en-GB" dirty="0"/>
              <a:t>00%</a:t>
            </a:r>
            <a:endParaRPr lang="en-US" dirty="0"/>
          </a:p>
        </p:txBody>
      </p:sp>
    </p:spTree>
    <p:extLst>
      <p:ext uri="{BB962C8B-B14F-4D97-AF65-F5344CB8AC3E}">
        <p14:creationId xmlns:p14="http://schemas.microsoft.com/office/powerpoint/2010/main" val="161050730"/>
      </p:ext>
    </p:extLst>
  </p:cSld>
  <p:clrMapOvr>
    <a:masterClrMapping/>
  </p:clrMapOvr>
  <p:extLst>
    <p:ext uri="{DCECCB84-F9BA-43D5-87BE-67443E8EF086}">
      <p15:sldGuideLst xmlns:p15="http://schemas.microsoft.com/office/powerpoint/2012/main">
        <p15:guide id="2" pos="1255"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nfographic Style (White)">
    <p:spTree>
      <p:nvGrpSpPr>
        <p:cNvPr id="1" name=""/>
        <p:cNvGrpSpPr/>
        <p:nvPr/>
      </p:nvGrpSpPr>
      <p:grpSpPr>
        <a:xfrm>
          <a:off x="0" y="0"/>
          <a:ext cx="0" cy="0"/>
          <a:chOff x="0" y="0"/>
          <a:chExt cx="0" cy="0"/>
        </a:xfrm>
      </p:grpSpPr>
      <p:sp>
        <p:nvSpPr>
          <p:cNvPr id="7" name="Title 1"/>
          <p:cNvSpPr txBox="1">
            <a:spLocks/>
          </p:cNvSpPr>
          <p:nvPr userDrawn="1"/>
        </p:nvSpPr>
        <p:spPr bwMode="auto">
          <a:xfrm>
            <a:off x="1508761" y="1140219"/>
            <a:ext cx="3218422" cy="3218422"/>
          </a:xfrm>
          <a:prstGeom prst="rect">
            <a:avLst/>
          </a:prstGeom>
          <a:noFill/>
          <a:ln w="12700" cmpd="sng">
            <a:solidFill>
              <a:schemeClr val="bg1"/>
            </a:solidFill>
          </a:ln>
        </p:spPr>
        <p:txBody>
          <a:bodyPr lIns="175500" tIns="135000" rIns="135000" bIns="67500" anchor="b" anchorCtr="0">
            <a:normAutofit/>
          </a:bodyPr>
          <a:lstStyle>
            <a:lvl1pPr algn="l" defTabSz="457200" rtl="0" eaLnBrk="1" latinLnBrk="0" hangingPunct="1">
              <a:spcBef>
                <a:spcPct val="0"/>
              </a:spcBef>
              <a:buNone/>
              <a:defRPr sz="1800" kern="1200">
                <a:solidFill>
                  <a:schemeClr val="tx1"/>
                </a:solidFill>
                <a:latin typeface="+mj-lt"/>
                <a:ea typeface="+mj-ea"/>
                <a:cs typeface="+mj-cs"/>
              </a:defRPr>
            </a:lvl1pPr>
          </a:lstStyle>
          <a:p>
            <a:endParaRPr lang="en-US" dirty="0">
              <a:solidFill>
                <a:schemeClr val="bg1"/>
              </a:solidFill>
            </a:endParaRPr>
          </a:p>
        </p:txBody>
      </p:sp>
      <p:sp>
        <p:nvSpPr>
          <p:cNvPr id="4" name="Title Placeholder 1"/>
          <p:cNvSpPr>
            <a:spLocks noGrp="1"/>
          </p:cNvSpPr>
          <p:nvPr>
            <p:ph type="title" hasCustomPrompt="1"/>
          </p:nvPr>
        </p:nvSpPr>
        <p:spPr>
          <a:xfrm>
            <a:off x="1653541" y="2430780"/>
            <a:ext cx="2933699" cy="1737360"/>
          </a:xfrm>
          <a:prstGeom prst="rect">
            <a:avLst/>
          </a:prstGeom>
        </p:spPr>
        <p:txBody>
          <a:bodyPr vert="horz" lIns="0" tIns="0" rIns="0" bIns="0" rtlCol="0" anchor="t" anchorCtr="0">
            <a:normAutofit/>
          </a:bodyPr>
          <a:lstStyle>
            <a:lvl1pPr algn="l">
              <a:defRPr sz="1600" baseline="0">
                <a:solidFill>
                  <a:schemeClr val="bg1"/>
                </a:solidFill>
                <a:latin typeface="Arial (Headings)"/>
                <a:cs typeface="Arial (Headings)"/>
              </a:defRPr>
            </a:lvl1pPr>
          </a:lstStyle>
          <a:p>
            <a:r>
              <a:rPr lang="en-US" dirty="0"/>
              <a:t>Click to edit Master </a:t>
            </a:r>
            <a:r>
              <a:rPr lang="en-US" dirty="0" err="1"/>
              <a:t>infographic</a:t>
            </a:r>
            <a:r>
              <a:rPr lang="en-US" dirty="0"/>
              <a:t> body copy</a:t>
            </a:r>
          </a:p>
        </p:txBody>
      </p:sp>
      <p:sp>
        <p:nvSpPr>
          <p:cNvPr id="5" name="Title Placeholder 1"/>
          <p:cNvSpPr txBox="1">
            <a:spLocks/>
          </p:cNvSpPr>
          <p:nvPr userDrawn="1"/>
        </p:nvSpPr>
        <p:spPr>
          <a:xfrm>
            <a:off x="1653541" y="1143000"/>
            <a:ext cx="2933699" cy="1447800"/>
          </a:xfrm>
          <a:prstGeom prst="rect">
            <a:avLst/>
          </a:prstGeom>
        </p:spPr>
        <p:txBody>
          <a:bodyPr vert="horz" lIns="0" tIns="0" rIns="0" bIns="0" rtlCol="0" anchor="t" anchorCtr="0">
            <a:noAutofit/>
          </a:bodyPr>
          <a:lstStyle>
            <a:lvl1pPr algn="l" defTabSz="457200" rtl="0" eaLnBrk="1" latinLnBrk="0" hangingPunct="1">
              <a:spcBef>
                <a:spcPct val="0"/>
              </a:spcBef>
              <a:buNone/>
              <a:defRPr sz="2100" kern="1200" baseline="0">
                <a:solidFill>
                  <a:schemeClr val="tx1"/>
                </a:solidFill>
                <a:latin typeface="Arial (Headings)"/>
                <a:ea typeface="+mj-ea"/>
                <a:cs typeface="Arial (Headings)"/>
              </a:defRPr>
            </a:lvl1pPr>
          </a:lstStyle>
          <a:p>
            <a:endParaRPr lang="en-US" sz="9000" b="1" dirty="0"/>
          </a:p>
        </p:txBody>
      </p:sp>
      <p:sp>
        <p:nvSpPr>
          <p:cNvPr id="14" name="Text Placeholder 13"/>
          <p:cNvSpPr>
            <a:spLocks noGrp="1"/>
          </p:cNvSpPr>
          <p:nvPr>
            <p:ph type="body" sz="quarter" idx="10" hasCustomPrompt="1"/>
          </p:nvPr>
        </p:nvSpPr>
        <p:spPr>
          <a:xfrm>
            <a:off x="1576864" y="983456"/>
            <a:ext cx="3033713" cy="1439704"/>
          </a:xfrm>
          <a:prstGeom prst="rect">
            <a:avLst/>
          </a:prstGeom>
        </p:spPr>
        <p:txBody>
          <a:bodyPr vert="horz" lIns="68580" tIns="34290" rIns="68580" bIns="34290"/>
          <a:lstStyle>
            <a:lvl1pPr marL="0" indent="0">
              <a:buFontTx/>
              <a:buNone/>
              <a:defRPr sz="9000" b="1">
                <a:solidFill>
                  <a:schemeClr val="bg1"/>
                </a:solidFill>
                <a:latin typeface="Arial (Body)"/>
                <a:cs typeface="Arial (Body)"/>
              </a:defRPr>
            </a:lvl1pPr>
          </a:lstStyle>
          <a:p>
            <a:pPr lvl="0"/>
            <a:r>
              <a:rPr lang="en-GB" dirty="0"/>
              <a:t>00%</a:t>
            </a:r>
            <a:endParaRPr lang="en-US" dirty="0"/>
          </a:p>
        </p:txBody>
      </p:sp>
    </p:spTree>
    <p:extLst>
      <p:ext uri="{BB962C8B-B14F-4D97-AF65-F5344CB8AC3E}">
        <p14:creationId xmlns:p14="http://schemas.microsoft.com/office/powerpoint/2010/main" val="1833511467"/>
      </p:ext>
    </p:extLst>
  </p:cSld>
  <p:clrMapOvr>
    <a:masterClrMapping/>
  </p:clrMapOvr>
  <p:extLst>
    <p:ext uri="{DCECCB84-F9BA-43D5-87BE-67443E8EF086}">
      <p15:sldGuideLst xmlns:p15="http://schemas.microsoft.com/office/powerpoint/2012/main">
        <p15:guide id="2" pos="1277"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Infographic Style (Red)">
    <p:spTree>
      <p:nvGrpSpPr>
        <p:cNvPr id="1" name=""/>
        <p:cNvGrpSpPr/>
        <p:nvPr/>
      </p:nvGrpSpPr>
      <p:grpSpPr>
        <a:xfrm>
          <a:off x="0" y="0"/>
          <a:ext cx="0" cy="0"/>
          <a:chOff x="0" y="0"/>
          <a:chExt cx="0" cy="0"/>
        </a:xfrm>
      </p:grpSpPr>
      <p:sp>
        <p:nvSpPr>
          <p:cNvPr id="7" name="Title 1"/>
          <p:cNvSpPr txBox="1">
            <a:spLocks/>
          </p:cNvSpPr>
          <p:nvPr userDrawn="1"/>
        </p:nvSpPr>
        <p:spPr bwMode="auto">
          <a:xfrm>
            <a:off x="4027634" y="1143000"/>
            <a:ext cx="2644496" cy="2644496"/>
          </a:xfrm>
          <a:prstGeom prst="rect">
            <a:avLst/>
          </a:prstGeom>
          <a:noFill/>
          <a:ln w="12700" cmpd="sng">
            <a:solidFill>
              <a:srgbClr val="C80000"/>
            </a:solidFill>
          </a:ln>
        </p:spPr>
        <p:txBody>
          <a:bodyPr lIns="175500" tIns="135000" rIns="135000" bIns="67500" anchor="b" anchorCtr="0">
            <a:normAutofit/>
          </a:bodyPr>
          <a:lstStyle>
            <a:lvl1pPr algn="l" defTabSz="457200" rtl="0" eaLnBrk="1" latinLnBrk="0" hangingPunct="1">
              <a:spcBef>
                <a:spcPct val="0"/>
              </a:spcBef>
              <a:buNone/>
              <a:defRPr sz="1800" kern="1200">
                <a:solidFill>
                  <a:schemeClr val="tx1"/>
                </a:solidFill>
                <a:latin typeface="+mj-lt"/>
                <a:ea typeface="+mj-ea"/>
                <a:cs typeface="+mj-cs"/>
              </a:defRPr>
            </a:lvl1pPr>
          </a:lstStyle>
          <a:p>
            <a:endParaRPr lang="en-US" dirty="0"/>
          </a:p>
        </p:txBody>
      </p:sp>
      <p:sp>
        <p:nvSpPr>
          <p:cNvPr id="4" name="Title Placeholder 1"/>
          <p:cNvSpPr>
            <a:spLocks noGrp="1"/>
          </p:cNvSpPr>
          <p:nvPr>
            <p:ph type="title" hasCustomPrompt="1"/>
          </p:nvPr>
        </p:nvSpPr>
        <p:spPr>
          <a:xfrm>
            <a:off x="4172414" y="1318335"/>
            <a:ext cx="2365119" cy="1645564"/>
          </a:xfrm>
          <a:prstGeom prst="rect">
            <a:avLst/>
          </a:prstGeom>
        </p:spPr>
        <p:txBody>
          <a:bodyPr vert="horz" lIns="0" tIns="0" rIns="0" bIns="0" rtlCol="0" anchor="t" anchorCtr="0">
            <a:normAutofit/>
          </a:bodyPr>
          <a:lstStyle>
            <a:lvl1pPr algn="l">
              <a:defRPr sz="2100" baseline="0">
                <a:solidFill>
                  <a:srgbClr val="C80000"/>
                </a:solidFill>
                <a:latin typeface="Arial (Headings)"/>
                <a:cs typeface="Arial (Headings)"/>
              </a:defRPr>
            </a:lvl1pPr>
          </a:lstStyle>
          <a:p>
            <a:r>
              <a:rPr lang="en-US" dirty="0"/>
              <a:t>Click to edit </a:t>
            </a:r>
            <a:br>
              <a:rPr lang="en-US" dirty="0"/>
            </a:br>
            <a:r>
              <a:rPr lang="en-US" dirty="0"/>
              <a:t>Master infographic body copy</a:t>
            </a:r>
          </a:p>
        </p:txBody>
      </p:sp>
      <p:sp>
        <p:nvSpPr>
          <p:cNvPr id="5" name="Title Placeholder 1"/>
          <p:cNvSpPr txBox="1">
            <a:spLocks/>
          </p:cNvSpPr>
          <p:nvPr userDrawn="1"/>
        </p:nvSpPr>
        <p:spPr>
          <a:xfrm>
            <a:off x="1653541" y="1143000"/>
            <a:ext cx="2933699" cy="1447800"/>
          </a:xfrm>
          <a:prstGeom prst="rect">
            <a:avLst/>
          </a:prstGeom>
        </p:spPr>
        <p:txBody>
          <a:bodyPr vert="horz" lIns="0" tIns="0" rIns="0" bIns="0" rtlCol="0" anchor="t" anchorCtr="0">
            <a:noAutofit/>
          </a:bodyPr>
          <a:lstStyle>
            <a:lvl1pPr algn="l" defTabSz="457200" rtl="0" eaLnBrk="1" latinLnBrk="0" hangingPunct="1">
              <a:spcBef>
                <a:spcPct val="0"/>
              </a:spcBef>
              <a:buNone/>
              <a:defRPr sz="2100" kern="1200" baseline="0">
                <a:solidFill>
                  <a:schemeClr val="tx1"/>
                </a:solidFill>
                <a:latin typeface="Arial (Headings)"/>
                <a:ea typeface="+mj-ea"/>
                <a:cs typeface="Arial (Headings)"/>
              </a:defRPr>
            </a:lvl1pPr>
          </a:lstStyle>
          <a:p>
            <a:endParaRPr lang="en-US" sz="9000" b="1" dirty="0"/>
          </a:p>
        </p:txBody>
      </p:sp>
      <p:sp>
        <p:nvSpPr>
          <p:cNvPr id="11" name="Text Placeholder 9"/>
          <p:cNvSpPr>
            <a:spLocks noGrp="1"/>
          </p:cNvSpPr>
          <p:nvPr>
            <p:ph type="body" sz="quarter" idx="10" hasCustomPrompt="1"/>
          </p:nvPr>
        </p:nvSpPr>
        <p:spPr>
          <a:xfrm>
            <a:off x="5999560" y="3119838"/>
            <a:ext cx="1484709" cy="1484710"/>
          </a:xfrm>
          <a:prstGeom prst="rect">
            <a:avLst/>
          </a:prstGeom>
          <a:solidFill>
            <a:schemeClr val="bg1"/>
          </a:solidFill>
        </p:spPr>
        <p:txBody>
          <a:bodyPr lIns="135000" tIns="108000" rIns="67500" bIns="35100"/>
          <a:lstStyle>
            <a:lvl1pPr marL="0" indent="0">
              <a:buNone/>
              <a:defRPr sz="1600" b="0" i="0" baseline="0">
                <a:latin typeface="Arial" charset="0"/>
                <a:ea typeface="Arial" charset="0"/>
                <a:cs typeface="Arial" charset="0"/>
              </a:defRPr>
            </a:lvl1pPr>
          </a:lstStyle>
          <a:p>
            <a:pPr lvl="0"/>
            <a:r>
              <a:rPr lang="en-GB" dirty="0"/>
              <a:t>Click to edit body copy</a:t>
            </a:r>
          </a:p>
        </p:txBody>
      </p:sp>
    </p:spTree>
    <p:extLst>
      <p:ext uri="{BB962C8B-B14F-4D97-AF65-F5344CB8AC3E}">
        <p14:creationId xmlns:p14="http://schemas.microsoft.com/office/powerpoint/2010/main" val="1370920488"/>
      </p:ext>
    </p:extLst>
  </p:cSld>
  <p:clrMapOvr>
    <a:masterClrMapping/>
  </p:clrMapOvr>
  <p:extLst>
    <p:ext uri="{DCECCB84-F9BA-43D5-87BE-67443E8EF086}">
      <p15:sldGuideLst xmlns:p15="http://schemas.microsoft.com/office/powerpoint/2012/main">
        <p15:guide id="2" pos="1277">
          <p15:clr>
            <a:srgbClr val="FBAE40"/>
          </p15:clr>
        </p15:guide>
        <p15:guide id="3" orient="horz" pos="21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Infographic Style (Red)">
    <p:spTree>
      <p:nvGrpSpPr>
        <p:cNvPr id="1" name=""/>
        <p:cNvGrpSpPr/>
        <p:nvPr/>
      </p:nvGrpSpPr>
      <p:grpSpPr>
        <a:xfrm>
          <a:off x="0" y="0"/>
          <a:ext cx="0" cy="0"/>
          <a:chOff x="0" y="0"/>
          <a:chExt cx="0" cy="0"/>
        </a:xfrm>
      </p:grpSpPr>
      <p:sp>
        <p:nvSpPr>
          <p:cNvPr id="7" name="Title 1"/>
          <p:cNvSpPr txBox="1">
            <a:spLocks/>
          </p:cNvSpPr>
          <p:nvPr userDrawn="1"/>
        </p:nvSpPr>
        <p:spPr bwMode="auto">
          <a:xfrm>
            <a:off x="1520428" y="1954205"/>
            <a:ext cx="2644496" cy="2644496"/>
          </a:xfrm>
          <a:prstGeom prst="rect">
            <a:avLst/>
          </a:prstGeom>
          <a:noFill/>
          <a:ln w="12700" cmpd="sng">
            <a:solidFill>
              <a:srgbClr val="C80000"/>
            </a:solidFill>
          </a:ln>
        </p:spPr>
        <p:txBody>
          <a:bodyPr lIns="175500" tIns="135000" rIns="135000" bIns="67500" anchor="b" anchorCtr="0">
            <a:normAutofit/>
          </a:bodyPr>
          <a:lstStyle>
            <a:lvl1pPr algn="l" defTabSz="457200" rtl="0" eaLnBrk="1" latinLnBrk="0" hangingPunct="1">
              <a:spcBef>
                <a:spcPct val="0"/>
              </a:spcBef>
              <a:buNone/>
              <a:defRPr sz="1800" kern="1200">
                <a:solidFill>
                  <a:schemeClr val="tx1"/>
                </a:solidFill>
                <a:latin typeface="+mj-lt"/>
                <a:ea typeface="+mj-ea"/>
                <a:cs typeface="+mj-cs"/>
              </a:defRPr>
            </a:lvl1pPr>
          </a:lstStyle>
          <a:p>
            <a:endParaRPr lang="en-US" dirty="0"/>
          </a:p>
        </p:txBody>
      </p:sp>
      <p:sp>
        <p:nvSpPr>
          <p:cNvPr id="4" name="Title Placeholder 1"/>
          <p:cNvSpPr>
            <a:spLocks noGrp="1"/>
          </p:cNvSpPr>
          <p:nvPr>
            <p:ph type="title" hasCustomPrompt="1"/>
          </p:nvPr>
        </p:nvSpPr>
        <p:spPr>
          <a:xfrm>
            <a:off x="1665208" y="2129540"/>
            <a:ext cx="1648424" cy="2305728"/>
          </a:xfrm>
          <a:prstGeom prst="rect">
            <a:avLst/>
          </a:prstGeom>
        </p:spPr>
        <p:txBody>
          <a:bodyPr vert="horz" lIns="0" tIns="0" rIns="0" bIns="0" rtlCol="0" anchor="t" anchorCtr="0">
            <a:normAutofit/>
          </a:bodyPr>
          <a:lstStyle>
            <a:lvl1pPr algn="l">
              <a:defRPr sz="2100" baseline="0">
                <a:solidFill>
                  <a:srgbClr val="C80000"/>
                </a:solidFill>
                <a:latin typeface="Arial (Headings)"/>
                <a:cs typeface="Arial (Headings)"/>
              </a:defRPr>
            </a:lvl1pPr>
          </a:lstStyle>
          <a:p>
            <a:r>
              <a:rPr lang="en-US" dirty="0"/>
              <a:t>Click to edit Master </a:t>
            </a:r>
            <a:r>
              <a:rPr lang="en-US" dirty="0" err="1"/>
              <a:t>infographic</a:t>
            </a:r>
            <a:r>
              <a:rPr lang="en-US" dirty="0"/>
              <a:t> body copy</a:t>
            </a:r>
          </a:p>
        </p:txBody>
      </p:sp>
      <p:sp>
        <p:nvSpPr>
          <p:cNvPr id="5" name="Title Placeholder 1"/>
          <p:cNvSpPr txBox="1">
            <a:spLocks/>
          </p:cNvSpPr>
          <p:nvPr userDrawn="1"/>
        </p:nvSpPr>
        <p:spPr>
          <a:xfrm>
            <a:off x="1653541" y="1143000"/>
            <a:ext cx="2933699" cy="1447800"/>
          </a:xfrm>
          <a:prstGeom prst="rect">
            <a:avLst/>
          </a:prstGeom>
        </p:spPr>
        <p:txBody>
          <a:bodyPr vert="horz" lIns="0" tIns="0" rIns="0" bIns="0" rtlCol="0" anchor="t" anchorCtr="0">
            <a:noAutofit/>
          </a:bodyPr>
          <a:lstStyle>
            <a:lvl1pPr algn="l" defTabSz="457200" rtl="0" eaLnBrk="1" latinLnBrk="0" hangingPunct="1">
              <a:spcBef>
                <a:spcPct val="0"/>
              </a:spcBef>
              <a:buNone/>
              <a:defRPr sz="2100" kern="1200" baseline="0">
                <a:solidFill>
                  <a:schemeClr val="tx1"/>
                </a:solidFill>
                <a:latin typeface="Arial (Headings)"/>
                <a:ea typeface="+mj-ea"/>
                <a:cs typeface="Arial (Headings)"/>
              </a:defRPr>
            </a:lvl1pPr>
          </a:lstStyle>
          <a:p>
            <a:endParaRPr lang="en-US" sz="9000" b="1" dirty="0"/>
          </a:p>
        </p:txBody>
      </p:sp>
      <p:sp>
        <p:nvSpPr>
          <p:cNvPr id="8" name="Text Placeholder 9"/>
          <p:cNvSpPr>
            <a:spLocks noGrp="1"/>
          </p:cNvSpPr>
          <p:nvPr>
            <p:ph type="body" sz="quarter" idx="10" hasCustomPrompt="1"/>
          </p:nvPr>
        </p:nvSpPr>
        <p:spPr>
          <a:xfrm>
            <a:off x="3422570" y="1211850"/>
            <a:ext cx="1484709" cy="1484710"/>
          </a:xfrm>
          <a:prstGeom prst="rect">
            <a:avLst/>
          </a:prstGeom>
          <a:solidFill>
            <a:schemeClr val="bg1"/>
          </a:solidFill>
        </p:spPr>
        <p:txBody>
          <a:bodyPr lIns="135000" tIns="108000" rIns="67500" bIns="35100"/>
          <a:lstStyle>
            <a:lvl1pPr marL="0" indent="0">
              <a:buNone/>
              <a:defRPr sz="1600" b="0" i="0" baseline="0">
                <a:latin typeface="Arial" charset="0"/>
                <a:ea typeface="Arial" charset="0"/>
                <a:cs typeface="Arial" charset="0"/>
              </a:defRPr>
            </a:lvl1pPr>
          </a:lstStyle>
          <a:p>
            <a:pPr lvl="0"/>
            <a:r>
              <a:rPr lang="en-GB" dirty="0"/>
              <a:t>Click to edit body copy</a:t>
            </a:r>
          </a:p>
        </p:txBody>
      </p:sp>
    </p:spTree>
    <p:extLst>
      <p:ext uri="{BB962C8B-B14F-4D97-AF65-F5344CB8AC3E}">
        <p14:creationId xmlns:p14="http://schemas.microsoft.com/office/powerpoint/2010/main" val="67404660"/>
      </p:ext>
    </p:extLst>
  </p:cSld>
  <p:clrMapOvr>
    <a:masterClrMapping/>
  </p:clrMapOvr>
  <p:extLst>
    <p:ext uri="{DCECCB84-F9BA-43D5-87BE-67443E8EF086}">
      <p15:sldGuideLst xmlns:p15="http://schemas.microsoft.com/office/powerpoint/2012/main">
        <p15:guide id="2" pos="1277">
          <p15:clr>
            <a:srgbClr val="FBAE40"/>
          </p15:clr>
        </p15:guide>
        <p15:guide id="3" orient="horz" pos="21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Brand Frame)">
    <p:spTree>
      <p:nvGrpSpPr>
        <p:cNvPr id="1" name=""/>
        <p:cNvGrpSpPr/>
        <p:nvPr/>
      </p:nvGrpSpPr>
      <p:grpSpPr>
        <a:xfrm>
          <a:off x="0" y="0"/>
          <a:ext cx="0" cy="0"/>
          <a:chOff x="0" y="0"/>
          <a:chExt cx="0" cy="0"/>
        </a:xfrm>
      </p:grpSpPr>
      <p:sp>
        <p:nvSpPr>
          <p:cNvPr id="10" name="Title 1"/>
          <p:cNvSpPr txBox="1">
            <a:spLocks/>
          </p:cNvSpPr>
          <p:nvPr userDrawn="1"/>
        </p:nvSpPr>
        <p:spPr bwMode="auto">
          <a:xfrm>
            <a:off x="1508761" y="1140219"/>
            <a:ext cx="3218422" cy="3218422"/>
          </a:xfrm>
          <a:prstGeom prst="rect">
            <a:avLst/>
          </a:prstGeom>
          <a:solidFill>
            <a:schemeClr val="bg1">
              <a:alpha val="60000"/>
            </a:schemeClr>
          </a:solidFill>
          <a:ln w="12700" cmpd="sng">
            <a:solidFill>
              <a:srgbClr val="C80000"/>
            </a:solidFill>
          </a:ln>
        </p:spPr>
        <p:txBody>
          <a:bodyPr lIns="175500" tIns="135000" rIns="135000" bIns="67500" anchor="b" anchorCtr="0">
            <a:normAutofit/>
          </a:bodyPr>
          <a:lstStyle>
            <a:lvl1pPr algn="l" defTabSz="457200" rtl="0" eaLnBrk="1" latinLnBrk="0" hangingPunct="1">
              <a:spcBef>
                <a:spcPct val="0"/>
              </a:spcBef>
              <a:buNone/>
              <a:defRPr sz="1800" kern="1200">
                <a:solidFill>
                  <a:schemeClr val="tx1"/>
                </a:solidFill>
                <a:latin typeface="+mj-lt"/>
                <a:ea typeface="+mj-ea"/>
                <a:cs typeface="+mj-cs"/>
              </a:defRPr>
            </a:lvl1pPr>
          </a:lstStyle>
          <a:p>
            <a:endParaRPr lang="en-US" dirty="0"/>
          </a:p>
        </p:txBody>
      </p:sp>
      <p:sp>
        <p:nvSpPr>
          <p:cNvPr id="4" name="Title Placeholder 1"/>
          <p:cNvSpPr>
            <a:spLocks noGrp="1"/>
          </p:cNvSpPr>
          <p:nvPr>
            <p:ph type="title"/>
          </p:nvPr>
        </p:nvSpPr>
        <p:spPr>
          <a:xfrm>
            <a:off x="1653541" y="1232520"/>
            <a:ext cx="2933699" cy="2988960"/>
          </a:xfrm>
          <a:prstGeom prst="rect">
            <a:avLst/>
          </a:prstGeom>
        </p:spPr>
        <p:txBody>
          <a:bodyPr vert="horz" lIns="0" tIns="0" rIns="0" bIns="0" rtlCol="0" anchor="t" anchorCtr="0">
            <a:normAutofit/>
          </a:bodyPr>
          <a:lstStyle>
            <a:lvl1pPr algn="l">
              <a:defRPr sz="1600" baseline="0">
                <a:solidFill>
                  <a:schemeClr val="tx1"/>
                </a:solidFill>
                <a:latin typeface="Arial (Headings)"/>
                <a:cs typeface="Arial (Headings)"/>
              </a:defRPr>
            </a:lvl1pPr>
          </a:lstStyle>
          <a:p>
            <a:r>
              <a:rPr lang="en-US" dirty="0"/>
              <a:t>Click to edit Master title</a:t>
            </a:r>
          </a:p>
        </p:txBody>
      </p:sp>
    </p:spTree>
    <p:extLst>
      <p:ext uri="{BB962C8B-B14F-4D97-AF65-F5344CB8AC3E}">
        <p14:creationId xmlns:p14="http://schemas.microsoft.com/office/powerpoint/2010/main" val="229562286"/>
      </p:ext>
    </p:extLst>
  </p:cSld>
  <p:clrMapOvr>
    <a:masterClrMapping/>
  </p:clrMapOvr>
  <p:extLst>
    <p:ext uri="{DCECCB84-F9BA-43D5-87BE-67443E8EF086}">
      <p15:sldGuideLst xmlns:p15="http://schemas.microsoft.com/office/powerpoint/2012/main">
        <p15:guide id="2" pos="1255"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 columns (Brand Frame)">
    <p:spTree>
      <p:nvGrpSpPr>
        <p:cNvPr id="1" name=""/>
        <p:cNvGrpSpPr/>
        <p:nvPr/>
      </p:nvGrpSpPr>
      <p:grpSpPr>
        <a:xfrm>
          <a:off x="0" y="0"/>
          <a:ext cx="0" cy="0"/>
          <a:chOff x="0" y="0"/>
          <a:chExt cx="0" cy="0"/>
        </a:xfrm>
      </p:grpSpPr>
      <p:sp>
        <p:nvSpPr>
          <p:cNvPr id="6" name="Content Placeholder 2"/>
          <p:cNvSpPr>
            <a:spLocks noGrp="1"/>
          </p:cNvSpPr>
          <p:nvPr>
            <p:ph idx="14"/>
          </p:nvPr>
        </p:nvSpPr>
        <p:spPr>
          <a:xfrm>
            <a:off x="4724400" y="1764042"/>
            <a:ext cx="3546872" cy="2970000"/>
          </a:xfrm>
          <a:prstGeom prst="rect">
            <a:avLst/>
          </a:prstGeom>
        </p:spPr>
        <p:txBody>
          <a:bodyPr lIns="68580" tIns="34290" rIns="68580" bIns="34290"/>
          <a:lstStyle>
            <a:lvl1pPr marL="257175" indent="-257175">
              <a:buClr>
                <a:srgbClr val="C80000"/>
              </a:buClr>
              <a:buFont typeface="Wingdings" charset="2"/>
              <a:buChar char="§"/>
              <a:defRPr sz="1600">
                <a:solidFill>
                  <a:srgbClr val="000000"/>
                </a:solidFill>
                <a:latin typeface="Arial (Body)"/>
                <a:cs typeface="Arial (Body)"/>
              </a:defRPr>
            </a:lvl1pPr>
            <a:lvl2pPr marL="557213" indent="-214313">
              <a:buClr>
                <a:srgbClr val="C80000"/>
              </a:buClr>
              <a:buFont typeface="Wingdings" charset="2"/>
              <a:buChar char="§"/>
              <a:defRPr sz="1600">
                <a:solidFill>
                  <a:srgbClr val="000000"/>
                </a:solidFill>
                <a:latin typeface="Arial (Body)"/>
                <a:cs typeface="Arial (Body)"/>
              </a:defRPr>
            </a:lvl2pPr>
            <a:lvl3pPr marL="857250" indent="-171450">
              <a:buClr>
                <a:srgbClr val="C80000"/>
              </a:buClr>
              <a:buFont typeface="Wingdings" charset="2"/>
              <a:buChar char="§"/>
              <a:defRPr sz="1400">
                <a:solidFill>
                  <a:srgbClr val="000000"/>
                </a:solidFill>
                <a:latin typeface="Arial (Body)"/>
                <a:cs typeface="Arial (Body)"/>
              </a:defRPr>
            </a:lvl3pPr>
            <a:lvl4pPr marL="1200150" indent="-171450">
              <a:buClr>
                <a:srgbClr val="C80000"/>
              </a:buClr>
              <a:buFont typeface="Wingdings" charset="2"/>
              <a:buChar char="§"/>
              <a:defRPr sz="1400">
                <a:solidFill>
                  <a:srgbClr val="000000"/>
                </a:solidFill>
                <a:latin typeface="Arial (Body)"/>
                <a:cs typeface="Arial (Body)"/>
              </a:defRPr>
            </a:lvl4pPr>
            <a:lvl5pPr marL="1543050" indent="-171450">
              <a:buClr>
                <a:srgbClr val="C80000"/>
              </a:buClr>
              <a:buFont typeface="Wingdings" charset="2"/>
              <a:buChar char="§"/>
              <a:defRPr sz="1400">
                <a:solidFill>
                  <a:srgbClr val="000000"/>
                </a:solidFill>
                <a:latin typeface="Arial (Body)"/>
                <a:cs typeface="Arial (Body)"/>
              </a:defRPr>
            </a:lvl5pPr>
          </a:lstStyle>
          <a:p>
            <a:pPr lvl="0"/>
            <a:r>
              <a:rPr lang="en-US" dirty="0"/>
              <a:t>Click to edit Master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 hasCustomPrompt="1"/>
          </p:nvPr>
        </p:nvSpPr>
        <p:spPr bwMode="ltGray">
          <a:xfrm>
            <a:off x="999648" y="1764042"/>
            <a:ext cx="2970000" cy="2970000"/>
          </a:xfrm>
          <a:prstGeom prst="rect">
            <a:avLst/>
          </a:prstGeom>
          <a:noFill/>
          <a:ln w="12700">
            <a:solidFill>
              <a:srgbClr val="C80000"/>
            </a:solidFill>
          </a:ln>
        </p:spPr>
        <p:txBody>
          <a:bodyPr lIns="135000" tIns="135000" rIns="135000" bIns="270000"/>
          <a:lstStyle>
            <a:lvl1pPr marL="257175" indent="-257175">
              <a:buClr>
                <a:srgbClr val="C80000"/>
              </a:buClr>
              <a:buFont typeface="Wingdings" charset="2"/>
              <a:buChar char="§"/>
              <a:defRPr sz="1600" baseline="0">
                <a:solidFill>
                  <a:schemeClr val="tx1"/>
                </a:solidFill>
                <a:latin typeface="Arial (Body)"/>
                <a:cs typeface="Arial (Body)"/>
              </a:defRPr>
            </a:lvl1pPr>
            <a:lvl2pPr marL="557213" indent="-214313">
              <a:buClr>
                <a:srgbClr val="C80000"/>
              </a:buClr>
              <a:buFont typeface="Wingdings" charset="2"/>
              <a:buChar char="§"/>
              <a:defRPr sz="1600">
                <a:solidFill>
                  <a:srgbClr val="000000"/>
                </a:solidFill>
                <a:latin typeface="Arial (Body)"/>
                <a:cs typeface="Arial (Body)"/>
              </a:defRPr>
            </a:lvl2pPr>
            <a:lvl3pPr marL="857250" indent="-171450">
              <a:buClr>
                <a:srgbClr val="C80000"/>
              </a:buClr>
              <a:buFont typeface="Wingdings" charset="2"/>
              <a:buChar char="§"/>
              <a:defRPr sz="1400">
                <a:solidFill>
                  <a:srgbClr val="000000"/>
                </a:solidFill>
                <a:latin typeface="Arial (Body)"/>
                <a:cs typeface="Arial (Body)"/>
              </a:defRPr>
            </a:lvl3pPr>
            <a:lvl4pPr marL="1200150" indent="-171450">
              <a:buClr>
                <a:srgbClr val="C80000"/>
              </a:buClr>
              <a:buFont typeface="Wingdings" charset="2"/>
              <a:buChar char="§"/>
              <a:defRPr sz="1400">
                <a:solidFill>
                  <a:srgbClr val="000000"/>
                </a:solidFill>
                <a:latin typeface="Arial (Body)"/>
                <a:cs typeface="Arial (Body)"/>
              </a:defRPr>
            </a:lvl4pPr>
            <a:lvl5pPr marL="1543050" indent="-171450">
              <a:buClr>
                <a:srgbClr val="C80000"/>
              </a:buClr>
              <a:buFont typeface="Wingdings" charset="2"/>
              <a:buChar char="§"/>
              <a:defRPr sz="1200">
                <a:solidFill>
                  <a:srgbClr val="000000"/>
                </a:solidFill>
                <a:latin typeface="Arial (Body)"/>
                <a:cs typeface="Arial (Body)"/>
              </a:defRPr>
            </a:lvl5pPr>
          </a:lstStyle>
          <a:p>
            <a:pPr lvl="0"/>
            <a:r>
              <a:rPr lang="en-US" dirty="0"/>
              <a:t>Remember the Brand square and Brand frame should never be used together</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Title 1"/>
          <p:cNvSpPr>
            <a:spLocks noGrp="1"/>
          </p:cNvSpPr>
          <p:nvPr>
            <p:ph type="title"/>
          </p:nvPr>
        </p:nvSpPr>
        <p:spPr>
          <a:xfrm>
            <a:off x="924791" y="929640"/>
            <a:ext cx="7346480" cy="796500"/>
          </a:xfrm>
          <a:prstGeom prst="rect">
            <a:avLst/>
          </a:prstGeom>
        </p:spPr>
        <p:txBody>
          <a:bodyPr lIns="68580" tIns="34290" rIns="68580" bIns="34290"/>
          <a:lstStyle>
            <a:lvl1pPr algn="l">
              <a:defRPr sz="2100">
                <a:solidFill>
                  <a:srgbClr val="C80000"/>
                </a:solidFill>
                <a:latin typeface="arial (Headings)"/>
                <a:cs typeface="arial (Headings)"/>
              </a:defRPr>
            </a:lvl1pPr>
          </a:lstStyle>
          <a:p>
            <a:r>
              <a:rPr lang="en-US" dirty="0"/>
              <a:t>Click to edit Master title style</a:t>
            </a:r>
          </a:p>
        </p:txBody>
      </p:sp>
    </p:spTree>
    <p:extLst>
      <p:ext uri="{BB962C8B-B14F-4D97-AF65-F5344CB8AC3E}">
        <p14:creationId xmlns:p14="http://schemas.microsoft.com/office/powerpoint/2010/main" val="2011256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ivider page (single, black logo)">
    <p:spTree>
      <p:nvGrpSpPr>
        <p:cNvPr id="1" name=""/>
        <p:cNvGrpSpPr/>
        <p:nvPr/>
      </p:nvGrpSpPr>
      <p:grpSpPr>
        <a:xfrm>
          <a:off x="0" y="0"/>
          <a:ext cx="0" cy="0"/>
          <a:chOff x="0" y="0"/>
          <a:chExt cx="0" cy="0"/>
        </a:xfrm>
      </p:grpSpPr>
      <p:pic>
        <p:nvPicPr>
          <p:cNvPr id="4" name="Picture 3" descr="ACCA Brand Square (1 line).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6295" y="1834515"/>
            <a:ext cx="1466850" cy="1466850"/>
          </a:xfrm>
          <a:prstGeom prst="rect">
            <a:avLst/>
          </a:prstGeom>
        </p:spPr>
      </p:pic>
      <p:sp>
        <p:nvSpPr>
          <p:cNvPr id="6" name="Title Placeholder 1"/>
          <p:cNvSpPr>
            <a:spLocks noGrp="1"/>
          </p:cNvSpPr>
          <p:nvPr>
            <p:ph type="title" hasCustomPrompt="1"/>
          </p:nvPr>
        </p:nvSpPr>
        <p:spPr>
          <a:xfrm>
            <a:off x="1600201" y="2436480"/>
            <a:ext cx="2847885" cy="261000"/>
          </a:xfrm>
          <a:prstGeom prst="rect">
            <a:avLst/>
          </a:prstGeom>
        </p:spPr>
        <p:txBody>
          <a:bodyPr vert="horz" lIns="0" tIns="0" rIns="0" bIns="0" rtlCol="0" anchor="t" anchorCtr="0">
            <a:noAutofit/>
          </a:bodyPr>
          <a:lstStyle>
            <a:lvl1pPr algn="l">
              <a:defRPr sz="1600" b="1" baseline="0">
                <a:solidFill>
                  <a:schemeClr val="tx1"/>
                </a:solidFill>
                <a:latin typeface="Arial (Headings)"/>
                <a:cs typeface="Arial (Headings)"/>
              </a:defRPr>
            </a:lvl1pPr>
          </a:lstStyle>
          <a:p>
            <a:r>
              <a:rPr lang="en-US" dirty="0"/>
              <a:t>Click to edit divider pages</a:t>
            </a:r>
          </a:p>
        </p:txBody>
      </p:sp>
    </p:spTree>
    <p:extLst>
      <p:ext uri="{BB962C8B-B14F-4D97-AF65-F5344CB8AC3E}">
        <p14:creationId xmlns:p14="http://schemas.microsoft.com/office/powerpoint/2010/main" val="16306326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ivider page (double, black logo)">
    <p:spTree>
      <p:nvGrpSpPr>
        <p:cNvPr id="1" name=""/>
        <p:cNvGrpSpPr/>
        <p:nvPr/>
      </p:nvGrpSpPr>
      <p:grpSpPr>
        <a:xfrm>
          <a:off x="0" y="0"/>
          <a:ext cx="0" cy="0"/>
          <a:chOff x="0" y="0"/>
          <a:chExt cx="0" cy="0"/>
        </a:xfrm>
      </p:grpSpPr>
      <p:pic>
        <p:nvPicPr>
          <p:cNvPr id="4" name="Picture 3" descr="ACCA Brand Square (2 lines).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6295" y="1834515"/>
            <a:ext cx="1466850" cy="1466850"/>
          </a:xfrm>
          <a:prstGeom prst="rect">
            <a:avLst/>
          </a:prstGeom>
        </p:spPr>
      </p:pic>
      <p:sp>
        <p:nvSpPr>
          <p:cNvPr id="6" name="Title Placeholder 1"/>
          <p:cNvSpPr>
            <a:spLocks noGrp="1"/>
          </p:cNvSpPr>
          <p:nvPr>
            <p:ph type="title" hasCustomPrompt="1"/>
          </p:nvPr>
        </p:nvSpPr>
        <p:spPr>
          <a:xfrm>
            <a:off x="1600201" y="2316624"/>
            <a:ext cx="2217420" cy="451500"/>
          </a:xfrm>
          <a:prstGeom prst="rect">
            <a:avLst/>
          </a:prstGeom>
        </p:spPr>
        <p:txBody>
          <a:bodyPr vert="horz" lIns="0" tIns="0" rIns="0" bIns="0" rtlCol="0" anchor="t" anchorCtr="0">
            <a:noAutofit/>
          </a:bodyPr>
          <a:lstStyle>
            <a:lvl1pPr algn="l">
              <a:defRPr sz="1600" b="1" baseline="0">
                <a:solidFill>
                  <a:schemeClr val="tx1"/>
                </a:solidFill>
                <a:latin typeface="Arial (Headings)"/>
                <a:cs typeface="Arial (Headings)"/>
              </a:defRPr>
            </a:lvl1pPr>
          </a:lstStyle>
          <a:p>
            <a:r>
              <a:rPr lang="en-US" dirty="0"/>
              <a:t>Click to edit divider pages with two lines</a:t>
            </a:r>
          </a:p>
        </p:txBody>
      </p:sp>
    </p:spTree>
    <p:extLst>
      <p:ext uri="{BB962C8B-B14F-4D97-AF65-F5344CB8AC3E}">
        <p14:creationId xmlns:p14="http://schemas.microsoft.com/office/powerpoint/2010/main" val="34549454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Master Title (All White)">
    <p:bg bwMode="ltGray">
      <p:bgPr>
        <a:solidFill>
          <a:srgbClr val="BEBEBE"/>
        </a:solidFill>
        <a:effectLst/>
      </p:bgPr>
    </p:bg>
    <p:spTree>
      <p:nvGrpSpPr>
        <p:cNvPr id="1" name=""/>
        <p:cNvGrpSpPr/>
        <p:nvPr/>
      </p:nvGrpSpPr>
      <p:grpSpPr>
        <a:xfrm>
          <a:off x="0" y="0"/>
          <a:ext cx="0" cy="0"/>
          <a:chOff x="0" y="0"/>
          <a:chExt cx="0" cy="0"/>
        </a:xfrm>
      </p:grpSpPr>
      <p:pic>
        <p:nvPicPr>
          <p:cNvPr id="2" name="Picture 1" descr="ACCA Brand Frame (16x9)_3.eps"/>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Title Placeholder 1"/>
          <p:cNvSpPr>
            <a:spLocks noGrp="1"/>
          </p:cNvSpPr>
          <p:nvPr>
            <p:ph type="title" hasCustomPrompt="1"/>
          </p:nvPr>
        </p:nvSpPr>
        <p:spPr>
          <a:xfrm>
            <a:off x="998220" y="1301100"/>
            <a:ext cx="7277815" cy="268620"/>
          </a:xfrm>
          <a:prstGeom prst="rect">
            <a:avLst/>
          </a:prstGeom>
        </p:spPr>
        <p:txBody>
          <a:bodyPr vert="horz" lIns="0" tIns="0" rIns="0" bIns="0" rtlCol="0" anchor="t" anchorCtr="0">
            <a:normAutofit/>
          </a:bodyPr>
          <a:lstStyle>
            <a:lvl1pPr>
              <a:defRPr sz="1400" baseline="0">
                <a:solidFill>
                  <a:schemeClr val="tx2"/>
                </a:solidFill>
              </a:defRPr>
            </a:lvl1pPr>
          </a:lstStyle>
          <a:p>
            <a:r>
              <a:rPr lang="en-US" dirty="0"/>
              <a:t>Click to edit first line Master title</a:t>
            </a:r>
          </a:p>
        </p:txBody>
      </p:sp>
      <p:sp>
        <p:nvSpPr>
          <p:cNvPr id="7" name="Text Placeholder 2"/>
          <p:cNvSpPr>
            <a:spLocks noGrp="1"/>
          </p:cNvSpPr>
          <p:nvPr>
            <p:ph type="body" sz="quarter" idx="10" hasCustomPrompt="1"/>
          </p:nvPr>
        </p:nvSpPr>
        <p:spPr>
          <a:xfrm>
            <a:off x="998220" y="1630681"/>
            <a:ext cx="7277815" cy="860822"/>
          </a:xfrm>
        </p:spPr>
        <p:txBody>
          <a:bodyPr>
            <a:normAutofit/>
          </a:bodyPr>
          <a:lstStyle>
            <a:lvl1pPr>
              <a:defRPr sz="2100" baseline="0">
                <a:latin typeface="Arial (Headings)"/>
                <a:cs typeface="Arial (Headings)"/>
              </a:defRPr>
            </a:lvl1pPr>
          </a:lstStyle>
          <a:p>
            <a:pPr lvl="0"/>
            <a:r>
              <a:rPr lang="en-GB" dirty="0"/>
              <a:t>Click to edit second line Master title</a:t>
            </a:r>
          </a:p>
        </p:txBody>
      </p:sp>
      <p:sp>
        <p:nvSpPr>
          <p:cNvPr id="5" name="TextBox 4"/>
          <p:cNvSpPr txBox="1"/>
          <p:nvPr userDrawn="1"/>
        </p:nvSpPr>
        <p:spPr>
          <a:xfrm>
            <a:off x="346104" y="4864694"/>
            <a:ext cx="346105" cy="92333"/>
          </a:xfrm>
          <a:prstGeom prst="rect">
            <a:avLst/>
          </a:prstGeom>
          <a:noFill/>
        </p:spPr>
        <p:txBody>
          <a:bodyPr wrap="square" lIns="0" tIns="0" rIns="0" bIns="0" rtlCol="0">
            <a:spAutoFit/>
          </a:bodyPr>
          <a:lstStyle/>
          <a:p>
            <a:r>
              <a:rPr lang="en-GB" sz="600" dirty="0">
                <a:solidFill>
                  <a:schemeClr val="bg1"/>
                </a:solidFill>
              </a:rPr>
              <a:t>© ACCA</a:t>
            </a:r>
          </a:p>
        </p:txBody>
      </p:sp>
    </p:spTree>
    <p:extLst>
      <p:ext uri="{BB962C8B-B14F-4D97-AF65-F5344CB8AC3E}">
        <p14:creationId xmlns:p14="http://schemas.microsoft.com/office/powerpoint/2010/main" val="584019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593"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Divider page (single, white logo)">
    <p:spTree>
      <p:nvGrpSpPr>
        <p:cNvPr id="1" name=""/>
        <p:cNvGrpSpPr/>
        <p:nvPr/>
      </p:nvGrpSpPr>
      <p:grpSpPr>
        <a:xfrm>
          <a:off x="0" y="0"/>
          <a:ext cx="0" cy="0"/>
          <a:chOff x="0" y="0"/>
          <a:chExt cx="0" cy="0"/>
        </a:xfrm>
      </p:grpSpPr>
      <p:sp>
        <p:nvSpPr>
          <p:cNvPr id="6" name="Title Placeholder 1"/>
          <p:cNvSpPr>
            <a:spLocks noGrp="1"/>
          </p:cNvSpPr>
          <p:nvPr>
            <p:ph type="title" hasCustomPrompt="1"/>
          </p:nvPr>
        </p:nvSpPr>
        <p:spPr>
          <a:xfrm>
            <a:off x="1971943" y="2405713"/>
            <a:ext cx="3270903" cy="285998"/>
          </a:xfrm>
          <a:prstGeom prst="rect">
            <a:avLst/>
          </a:prstGeom>
        </p:spPr>
        <p:txBody>
          <a:bodyPr vert="horz" lIns="0" tIns="0" rIns="0" bIns="0" rtlCol="0" anchor="t" anchorCtr="0">
            <a:noAutofit/>
          </a:bodyPr>
          <a:lstStyle>
            <a:lvl1pPr algn="l">
              <a:defRPr sz="2100" b="1" baseline="0">
                <a:solidFill>
                  <a:schemeClr val="tx1"/>
                </a:solidFill>
                <a:latin typeface="Arial (Headings)"/>
                <a:cs typeface="Arial (Headings)"/>
              </a:defRPr>
            </a:lvl1pPr>
          </a:lstStyle>
          <a:p>
            <a:r>
              <a:rPr lang="en-US" dirty="0"/>
              <a:t>Click to edit </a:t>
            </a:r>
            <a:r>
              <a:rPr lang="en-US"/>
              <a:t>divider page</a:t>
            </a:r>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862" y="1371600"/>
            <a:ext cx="2391156" cy="2391156"/>
          </a:xfrm>
          <a:prstGeom prst="rect">
            <a:avLst/>
          </a:prstGeom>
        </p:spPr>
      </p:pic>
    </p:spTree>
    <p:extLst>
      <p:ext uri="{BB962C8B-B14F-4D97-AF65-F5344CB8AC3E}">
        <p14:creationId xmlns:p14="http://schemas.microsoft.com/office/powerpoint/2010/main" val="14503206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Divider page (double, white logo)">
    <p:spTree>
      <p:nvGrpSpPr>
        <p:cNvPr id="1" name=""/>
        <p:cNvGrpSpPr/>
        <p:nvPr/>
      </p:nvGrpSpPr>
      <p:grpSpPr>
        <a:xfrm>
          <a:off x="0" y="0"/>
          <a:ext cx="0" cy="0"/>
          <a:chOff x="0" y="0"/>
          <a:chExt cx="0" cy="0"/>
        </a:xfrm>
      </p:grpSpPr>
      <p:sp>
        <p:nvSpPr>
          <p:cNvPr id="6" name="Title Placeholder 1"/>
          <p:cNvSpPr>
            <a:spLocks noGrp="1"/>
          </p:cNvSpPr>
          <p:nvPr>
            <p:ph type="title" hasCustomPrompt="1"/>
          </p:nvPr>
        </p:nvSpPr>
        <p:spPr>
          <a:xfrm>
            <a:off x="1971943" y="2226465"/>
            <a:ext cx="3270903" cy="682950"/>
          </a:xfrm>
          <a:prstGeom prst="rect">
            <a:avLst/>
          </a:prstGeom>
        </p:spPr>
        <p:txBody>
          <a:bodyPr vert="horz" lIns="0" tIns="0" rIns="0" bIns="0" rtlCol="0" anchor="t" anchorCtr="0">
            <a:noAutofit/>
          </a:bodyPr>
          <a:lstStyle>
            <a:lvl1pPr algn="l">
              <a:defRPr sz="2100" b="1" baseline="0">
                <a:solidFill>
                  <a:schemeClr val="tx1"/>
                </a:solidFill>
                <a:latin typeface="Arial (Headings)"/>
                <a:cs typeface="Arial (Headings)"/>
              </a:defRPr>
            </a:lvl1pPr>
          </a:lstStyle>
          <a:p>
            <a:r>
              <a:rPr lang="en-US" dirty="0"/>
              <a:t>Click to edit divider pages with two lines</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862" y="1371600"/>
            <a:ext cx="2391156" cy="2391156"/>
          </a:xfrm>
          <a:prstGeom prst="rect">
            <a:avLst/>
          </a:prstGeom>
        </p:spPr>
      </p:pic>
    </p:spTree>
    <p:extLst>
      <p:ext uri="{BB962C8B-B14F-4D97-AF65-F5344CB8AC3E}">
        <p14:creationId xmlns:p14="http://schemas.microsoft.com/office/powerpoint/2010/main" val="683274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nfographic Style (Red)">
    <p:spTree>
      <p:nvGrpSpPr>
        <p:cNvPr id="1" name=""/>
        <p:cNvGrpSpPr/>
        <p:nvPr/>
      </p:nvGrpSpPr>
      <p:grpSpPr>
        <a:xfrm>
          <a:off x="0" y="0"/>
          <a:ext cx="0" cy="0"/>
          <a:chOff x="0" y="0"/>
          <a:chExt cx="0" cy="0"/>
        </a:xfrm>
      </p:grpSpPr>
      <p:sp>
        <p:nvSpPr>
          <p:cNvPr id="7" name="Title 1"/>
          <p:cNvSpPr txBox="1">
            <a:spLocks/>
          </p:cNvSpPr>
          <p:nvPr userDrawn="1"/>
        </p:nvSpPr>
        <p:spPr bwMode="auto">
          <a:xfrm>
            <a:off x="1508761" y="1140219"/>
            <a:ext cx="3218422" cy="3218422"/>
          </a:xfrm>
          <a:prstGeom prst="rect">
            <a:avLst/>
          </a:prstGeom>
          <a:noFill/>
          <a:ln w="12700" cmpd="sng">
            <a:solidFill>
              <a:srgbClr val="C80000"/>
            </a:solidFill>
          </a:ln>
        </p:spPr>
        <p:txBody>
          <a:bodyPr lIns="175500" tIns="135000" rIns="135000" bIns="67500" anchor="b" anchorCtr="0">
            <a:normAutofit/>
          </a:bodyPr>
          <a:lstStyle>
            <a:lvl1pPr algn="l" defTabSz="457200" rtl="0" eaLnBrk="1" latinLnBrk="0" hangingPunct="1">
              <a:spcBef>
                <a:spcPct val="0"/>
              </a:spcBef>
              <a:buNone/>
              <a:defRPr sz="1800" kern="1200">
                <a:solidFill>
                  <a:schemeClr val="tx1"/>
                </a:solidFill>
                <a:latin typeface="+mj-lt"/>
                <a:ea typeface="+mj-ea"/>
                <a:cs typeface="+mj-cs"/>
              </a:defRPr>
            </a:lvl1pPr>
          </a:lstStyle>
          <a:p>
            <a:endParaRPr lang="en-US" dirty="0"/>
          </a:p>
        </p:txBody>
      </p:sp>
      <p:sp>
        <p:nvSpPr>
          <p:cNvPr id="4" name="Title Placeholder 1"/>
          <p:cNvSpPr>
            <a:spLocks noGrp="1"/>
          </p:cNvSpPr>
          <p:nvPr>
            <p:ph type="title" hasCustomPrompt="1"/>
          </p:nvPr>
        </p:nvSpPr>
        <p:spPr>
          <a:xfrm>
            <a:off x="1653541" y="2430780"/>
            <a:ext cx="2933699" cy="1737360"/>
          </a:xfrm>
          <a:prstGeom prst="rect">
            <a:avLst/>
          </a:prstGeom>
        </p:spPr>
        <p:txBody>
          <a:bodyPr vert="horz" lIns="0" tIns="0" rIns="0" bIns="0" rtlCol="0" anchor="t" anchorCtr="0">
            <a:normAutofit/>
          </a:bodyPr>
          <a:lstStyle>
            <a:lvl1pPr algn="l">
              <a:defRPr sz="1600" baseline="0">
                <a:solidFill>
                  <a:srgbClr val="C80000"/>
                </a:solidFill>
                <a:latin typeface="Arial (Headings)"/>
                <a:cs typeface="Arial (Headings)"/>
              </a:defRPr>
            </a:lvl1pPr>
          </a:lstStyle>
          <a:p>
            <a:r>
              <a:rPr lang="en-US" dirty="0"/>
              <a:t>Click to edit Master </a:t>
            </a:r>
            <a:r>
              <a:rPr lang="en-US" dirty="0" err="1"/>
              <a:t>infographic</a:t>
            </a:r>
            <a:r>
              <a:rPr lang="en-US" dirty="0"/>
              <a:t> body copy</a:t>
            </a:r>
          </a:p>
        </p:txBody>
      </p:sp>
      <p:sp>
        <p:nvSpPr>
          <p:cNvPr id="5" name="Title Placeholder 1"/>
          <p:cNvSpPr txBox="1">
            <a:spLocks/>
          </p:cNvSpPr>
          <p:nvPr userDrawn="1"/>
        </p:nvSpPr>
        <p:spPr>
          <a:xfrm>
            <a:off x="1653541" y="1143000"/>
            <a:ext cx="2933699" cy="1447800"/>
          </a:xfrm>
          <a:prstGeom prst="rect">
            <a:avLst/>
          </a:prstGeom>
        </p:spPr>
        <p:txBody>
          <a:bodyPr vert="horz" lIns="0" tIns="0" rIns="0" bIns="0" rtlCol="0" anchor="t" anchorCtr="0">
            <a:noAutofit/>
          </a:bodyPr>
          <a:lstStyle>
            <a:lvl1pPr algn="l" defTabSz="457200" rtl="0" eaLnBrk="1" latinLnBrk="0" hangingPunct="1">
              <a:spcBef>
                <a:spcPct val="0"/>
              </a:spcBef>
              <a:buNone/>
              <a:defRPr sz="2100" kern="1200" baseline="0">
                <a:solidFill>
                  <a:schemeClr val="tx1"/>
                </a:solidFill>
                <a:latin typeface="Arial (Headings)"/>
                <a:ea typeface="+mj-ea"/>
                <a:cs typeface="Arial (Headings)"/>
              </a:defRPr>
            </a:lvl1pPr>
          </a:lstStyle>
          <a:p>
            <a:endParaRPr lang="en-US" sz="9000" b="1" dirty="0"/>
          </a:p>
        </p:txBody>
      </p:sp>
      <p:sp>
        <p:nvSpPr>
          <p:cNvPr id="14" name="Text Placeholder 13"/>
          <p:cNvSpPr>
            <a:spLocks noGrp="1"/>
          </p:cNvSpPr>
          <p:nvPr>
            <p:ph type="body" sz="quarter" idx="10" hasCustomPrompt="1"/>
          </p:nvPr>
        </p:nvSpPr>
        <p:spPr>
          <a:xfrm>
            <a:off x="1576864" y="983456"/>
            <a:ext cx="3033713" cy="1439704"/>
          </a:xfrm>
          <a:prstGeom prst="rect">
            <a:avLst/>
          </a:prstGeom>
        </p:spPr>
        <p:txBody>
          <a:bodyPr vert="horz" lIns="68580" tIns="34290" rIns="68580" bIns="34290"/>
          <a:lstStyle>
            <a:lvl1pPr marL="0" indent="0">
              <a:buFontTx/>
              <a:buNone/>
              <a:defRPr sz="9000" b="1">
                <a:solidFill>
                  <a:srgbClr val="C80000"/>
                </a:solidFill>
                <a:latin typeface="Arial (Body)"/>
                <a:cs typeface="Arial (Body)"/>
              </a:defRPr>
            </a:lvl1pPr>
          </a:lstStyle>
          <a:p>
            <a:pPr lvl="0"/>
            <a:r>
              <a:rPr lang="en-GB" dirty="0"/>
              <a:t>00%</a:t>
            </a:r>
            <a:endParaRPr lang="en-US" dirty="0"/>
          </a:p>
        </p:txBody>
      </p:sp>
    </p:spTree>
    <p:extLst>
      <p:ext uri="{BB962C8B-B14F-4D97-AF65-F5344CB8AC3E}">
        <p14:creationId xmlns:p14="http://schemas.microsoft.com/office/powerpoint/2010/main" val="4236889666"/>
      </p:ext>
    </p:extLst>
  </p:cSld>
  <p:clrMapOvr>
    <a:masterClrMapping/>
  </p:clrMapOvr>
  <p:extLst>
    <p:ext uri="{DCECCB84-F9BA-43D5-87BE-67443E8EF086}">
      <p15:sldGuideLst xmlns:p15="http://schemas.microsoft.com/office/powerpoint/2012/main">
        <p15:guide id="2" pos="1255"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nfographic Style (Black)">
    <p:spTree>
      <p:nvGrpSpPr>
        <p:cNvPr id="1" name=""/>
        <p:cNvGrpSpPr/>
        <p:nvPr/>
      </p:nvGrpSpPr>
      <p:grpSpPr>
        <a:xfrm>
          <a:off x="0" y="0"/>
          <a:ext cx="0" cy="0"/>
          <a:chOff x="0" y="0"/>
          <a:chExt cx="0" cy="0"/>
        </a:xfrm>
      </p:grpSpPr>
      <p:sp>
        <p:nvSpPr>
          <p:cNvPr id="7" name="Title 1"/>
          <p:cNvSpPr txBox="1">
            <a:spLocks/>
          </p:cNvSpPr>
          <p:nvPr userDrawn="1"/>
        </p:nvSpPr>
        <p:spPr bwMode="auto">
          <a:xfrm>
            <a:off x="1508761" y="1140219"/>
            <a:ext cx="3218422" cy="3218422"/>
          </a:xfrm>
          <a:prstGeom prst="rect">
            <a:avLst/>
          </a:prstGeom>
          <a:noFill/>
          <a:ln w="12700" cmpd="sng">
            <a:solidFill>
              <a:schemeClr val="tx1"/>
            </a:solidFill>
          </a:ln>
        </p:spPr>
        <p:txBody>
          <a:bodyPr lIns="175500" tIns="135000" rIns="135000" bIns="67500" anchor="b" anchorCtr="0">
            <a:normAutofit/>
          </a:bodyPr>
          <a:lstStyle>
            <a:lvl1pPr algn="l" defTabSz="457200" rtl="0" eaLnBrk="1" latinLnBrk="0" hangingPunct="1">
              <a:spcBef>
                <a:spcPct val="0"/>
              </a:spcBef>
              <a:buNone/>
              <a:defRPr sz="1800" kern="1200">
                <a:solidFill>
                  <a:schemeClr val="tx1"/>
                </a:solidFill>
                <a:latin typeface="+mj-lt"/>
                <a:ea typeface="+mj-ea"/>
                <a:cs typeface="+mj-cs"/>
              </a:defRPr>
            </a:lvl1pPr>
          </a:lstStyle>
          <a:p>
            <a:endParaRPr lang="en-US" dirty="0">
              <a:solidFill>
                <a:srgbClr val="000000"/>
              </a:solidFill>
            </a:endParaRPr>
          </a:p>
        </p:txBody>
      </p:sp>
      <p:sp>
        <p:nvSpPr>
          <p:cNvPr id="4" name="Title Placeholder 1"/>
          <p:cNvSpPr>
            <a:spLocks noGrp="1"/>
          </p:cNvSpPr>
          <p:nvPr>
            <p:ph type="title" hasCustomPrompt="1"/>
          </p:nvPr>
        </p:nvSpPr>
        <p:spPr>
          <a:xfrm>
            <a:off x="1653541" y="2430780"/>
            <a:ext cx="2933699" cy="1737360"/>
          </a:xfrm>
          <a:prstGeom prst="rect">
            <a:avLst/>
          </a:prstGeom>
        </p:spPr>
        <p:txBody>
          <a:bodyPr vert="horz" lIns="0" tIns="0" rIns="0" bIns="0" rtlCol="0" anchor="t" anchorCtr="0">
            <a:normAutofit/>
          </a:bodyPr>
          <a:lstStyle>
            <a:lvl1pPr algn="l">
              <a:defRPr sz="1600" baseline="0">
                <a:solidFill>
                  <a:srgbClr val="000000"/>
                </a:solidFill>
                <a:latin typeface="Arial (Headings)"/>
                <a:cs typeface="Arial (Headings)"/>
              </a:defRPr>
            </a:lvl1pPr>
          </a:lstStyle>
          <a:p>
            <a:r>
              <a:rPr lang="en-US" dirty="0"/>
              <a:t>Click to edit Master </a:t>
            </a:r>
            <a:r>
              <a:rPr lang="en-US" dirty="0" err="1"/>
              <a:t>infographic</a:t>
            </a:r>
            <a:r>
              <a:rPr lang="en-US" dirty="0"/>
              <a:t> body copy</a:t>
            </a:r>
          </a:p>
        </p:txBody>
      </p:sp>
      <p:sp>
        <p:nvSpPr>
          <p:cNvPr id="5" name="Title Placeholder 1"/>
          <p:cNvSpPr txBox="1">
            <a:spLocks/>
          </p:cNvSpPr>
          <p:nvPr userDrawn="1"/>
        </p:nvSpPr>
        <p:spPr>
          <a:xfrm>
            <a:off x="1653541" y="1143000"/>
            <a:ext cx="2933699" cy="1447800"/>
          </a:xfrm>
          <a:prstGeom prst="rect">
            <a:avLst/>
          </a:prstGeom>
        </p:spPr>
        <p:txBody>
          <a:bodyPr vert="horz" lIns="0" tIns="0" rIns="0" bIns="0" rtlCol="0" anchor="t" anchorCtr="0">
            <a:noAutofit/>
          </a:bodyPr>
          <a:lstStyle>
            <a:lvl1pPr algn="l" defTabSz="457200" rtl="0" eaLnBrk="1" latinLnBrk="0" hangingPunct="1">
              <a:spcBef>
                <a:spcPct val="0"/>
              </a:spcBef>
              <a:buNone/>
              <a:defRPr sz="2100" kern="1200" baseline="0">
                <a:solidFill>
                  <a:schemeClr val="tx1"/>
                </a:solidFill>
                <a:latin typeface="Arial (Headings)"/>
                <a:ea typeface="+mj-ea"/>
                <a:cs typeface="Arial (Headings)"/>
              </a:defRPr>
            </a:lvl1pPr>
          </a:lstStyle>
          <a:p>
            <a:endParaRPr lang="en-US" sz="9000" b="1" dirty="0"/>
          </a:p>
        </p:txBody>
      </p:sp>
      <p:sp>
        <p:nvSpPr>
          <p:cNvPr id="14" name="Text Placeholder 13"/>
          <p:cNvSpPr>
            <a:spLocks noGrp="1"/>
          </p:cNvSpPr>
          <p:nvPr>
            <p:ph type="body" sz="quarter" idx="10" hasCustomPrompt="1"/>
          </p:nvPr>
        </p:nvSpPr>
        <p:spPr>
          <a:xfrm>
            <a:off x="1576864" y="983456"/>
            <a:ext cx="3033713" cy="1439704"/>
          </a:xfrm>
          <a:prstGeom prst="rect">
            <a:avLst/>
          </a:prstGeom>
        </p:spPr>
        <p:txBody>
          <a:bodyPr vert="horz" lIns="68580" tIns="34290" rIns="68580" bIns="34290"/>
          <a:lstStyle>
            <a:lvl1pPr marL="0" indent="0">
              <a:buFontTx/>
              <a:buNone/>
              <a:defRPr sz="9000" b="1">
                <a:solidFill>
                  <a:schemeClr val="tx1"/>
                </a:solidFill>
                <a:latin typeface="Arial (Body)"/>
                <a:cs typeface="Arial (Body)"/>
              </a:defRPr>
            </a:lvl1pPr>
          </a:lstStyle>
          <a:p>
            <a:pPr lvl="0"/>
            <a:r>
              <a:rPr lang="en-GB" dirty="0"/>
              <a:t>00%</a:t>
            </a:r>
            <a:endParaRPr lang="en-US" dirty="0"/>
          </a:p>
        </p:txBody>
      </p:sp>
    </p:spTree>
    <p:extLst>
      <p:ext uri="{BB962C8B-B14F-4D97-AF65-F5344CB8AC3E}">
        <p14:creationId xmlns:p14="http://schemas.microsoft.com/office/powerpoint/2010/main" val="342201036"/>
      </p:ext>
    </p:extLst>
  </p:cSld>
  <p:clrMapOvr>
    <a:masterClrMapping/>
  </p:clrMapOvr>
  <p:extLst>
    <p:ext uri="{DCECCB84-F9BA-43D5-87BE-67443E8EF086}">
      <p15:sldGuideLst xmlns:p15="http://schemas.microsoft.com/office/powerpoint/2012/main">
        <p15:guide id="2" pos="1255"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Highlight Text Blue">
    <p:spTree>
      <p:nvGrpSpPr>
        <p:cNvPr id="1" name=""/>
        <p:cNvGrpSpPr/>
        <p:nvPr/>
      </p:nvGrpSpPr>
      <p:grpSpPr>
        <a:xfrm>
          <a:off x="0" y="0"/>
          <a:ext cx="0" cy="0"/>
          <a:chOff x="0" y="0"/>
          <a:chExt cx="0" cy="0"/>
        </a:xfrm>
      </p:grpSpPr>
      <p:sp>
        <p:nvSpPr>
          <p:cNvPr id="7" name="Title 1"/>
          <p:cNvSpPr txBox="1">
            <a:spLocks/>
          </p:cNvSpPr>
          <p:nvPr userDrawn="1"/>
        </p:nvSpPr>
        <p:spPr bwMode="auto">
          <a:xfrm>
            <a:off x="1508761" y="1140219"/>
            <a:ext cx="3218422" cy="3218422"/>
          </a:xfrm>
          <a:prstGeom prst="rect">
            <a:avLst/>
          </a:prstGeom>
          <a:noFill/>
          <a:ln w="12700" cmpd="sng">
            <a:solidFill>
              <a:schemeClr val="bg1"/>
            </a:solidFill>
          </a:ln>
        </p:spPr>
        <p:txBody>
          <a:bodyPr lIns="175500" tIns="135000" rIns="135000" bIns="67500" anchor="b" anchorCtr="0">
            <a:normAutofit/>
          </a:bodyPr>
          <a:lstStyle>
            <a:lvl1pPr algn="l" defTabSz="457200" rtl="0" eaLnBrk="1" latinLnBrk="0" hangingPunct="1">
              <a:spcBef>
                <a:spcPct val="0"/>
              </a:spcBef>
              <a:buNone/>
              <a:defRPr sz="1800" kern="1200">
                <a:solidFill>
                  <a:schemeClr val="tx1"/>
                </a:solidFill>
                <a:latin typeface="+mj-lt"/>
                <a:ea typeface="+mj-ea"/>
                <a:cs typeface="+mj-cs"/>
              </a:defRPr>
            </a:lvl1pPr>
          </a:lstStyle>
          <a:p>
            <a:endParaRPr lang="en-US" dirty="0">
              <a:solidFill>
                <a:schemeClr val="bg1"/>
              </a:solidFill>
            </a:endParaRPr>
          </a:p>
        </p:txBody>
      </p:sp>
      <p:sp>
        <p:nvSpPr>
          <p:cNvPr id="4" name="Title Placeholder 1"/>
          <p:cNvSpPr>
            <a:spLocks noGrp="1"/>
          </p:cNvSpPr>
          <p:nvPr>
            <p:ph type="title" hasCustomPrompt="1"/>
          </p:nvPr>
        </p:nvSpPr>
        <p:spPr>
          <a:xfrm>
            <a:off x="1653541" y="2430780"/>
            <a:ext cx="2933699" cy="1737360"/>
          </a:xfrm>
          <a:prstGeom prst="rect">
            <a:avLst/>
          </a:prstGeom>
        </p:spPr>
        <p:txBody>
          <a:bodyPr vert="horz" lIns="0" tIns="0" rIns="0" bIns="0" rtlCol="0" anchor="t" anchorCtr="0">
            <a:normAutofit/>
          </a:bodyPr>
          <a:lstStyle>
            <a:lvl1pPr algn="l">
              <a:defRPr sz="1600" baseline="0">
                <a:solidFill>
                  <a:schemeClr val="bg1"/>
                </a:solidFill>
                <a:latin typeface="Arial (Headings)"/>
                <a:cs typeface="Arial (Headings)"/>
              </a:defRPr>
            </a:lvl1pPr>
          </a:lstStyle>
          <a:p>
            <a:r>
              <a:rPr lang="en-US" dirty="0"/>
              <a:t>Click to edit Master </a:t>
            </a:r>
            <a:r>
              <a:rPr lang="en-US" dirty="0" err="1"/>
              <a:t>infographic</a:t>
            </a:r>
            <a:r>
              <a:rPr lang="en-US" dirty="0"/>
              <a:t> body copy</a:t>
            </a:r>
          </a:p>
        </p:txBody>
      </p:sp>
      <p:sp>
        <p:nvSpPr>
          <p:cNvPr id="5" name="Title Placeholder 1"/>
          <p:cNvSpPr txBox="1">
            <a:spLocks/>
          </p:cNvSpPr>
          <p:nvPr userDrawn="1"/>
        </p:nvSpPr>
        <p:spPr>
          <a:xfrm>
            <a:off x="1653541" y="1143000"/>
            <a:ext cx="2933699" cy="1447800"/>
          </a:xfrm>
          <a:prstGeom prst="rect">
            <a:avLst/>
          </a:prstGeom>
        </p:spPr>
        <p:txBody>
          <a:bodyPr vert="horz" lIns="0" tIns="0" rIns="0" bIns="0" rtlCol="0" anchor="t" anchorCtr="0">
            <a:noAutofit/>
          </a:bodyPr>
          <a:lstStyle>
            <a:lvl1pPr algn="l" defTabSz="457200" rtl="0" eaLnBrk="1" latinLnBrk="0" hangingPunct="1">
              <a:spcBef>
                <a:spcPct val="0"/>
              </a:spcBef>
              <a:buNone/>
              <a:defRPr sz="2100" kern="1200" baseline="0">
                <a:solidFill>
                  <a:schemeClr val="tx1"/>
                </a:solidFill>
                <a:latin typeface="Arial (Headings)"/>
                <a:ea typeface="+mj-ea"/>
                <a:cs typeface="Arial (Headings)"/>
              </a:defRPr>
            </a:lvl1pPr>
          </a:lstStyle>
          <a:p>
            <a:endParaRPr lang="en-US" sz="9000" b="1" dirty="0"/>
          </a:p>
        </p:txBody>
      </p:sp>
      <p:sp>
        <p:nvSpPr>
          <p:cNvPr id="14" name="Text Placeholder 13"/>
          <p:cNvSpPr>
            <a:spLocks noGrp="1"/>
          </p:cNvSpPr>
          <p:nvPr>
            <p:ph type="body" sz="quarter" idx="10" hasCustomPrompt="1"/>
          </p:nvPr>
        </p:nvSpPr>
        <p:spPr>
          <a:xfrm>
            <a:off x="1576864" y="983456"/>
            <a:ext cx="3033713" cy="1439704"/>
          </a:xfrm>
          <a:prstGeom prst="rect">
            <a:avLst/>
          </a:prstGeom>
        </p:spPr>
        <p:txBody>
          <a:bodyPr vert="horz" lIns="68580" tIns="34290" rIns="68580" bIns="34290"/>
          <a:lstStyle>
            <a:lvl1pPr marL="0" indent="0">
              <a:buFontTx/>
              <a:buNone/>
              <a:defRPr sz="9000" b="1">
                <a:solidFill>
                  <a:schemeClr val="bg1"/>
                </a:solidFill>
                <a:latin typeface="Arial (Body)"/>
                <a:cs typeface="Arial (Body)"/>
              </a:defRPr>
            </a:lvl1pPr>
          </a:lstStyle>
          <a:p>
            <a:pPr lvl="0"/>
            <a:r>
              <a:rPr lang="en-GB" dirty="0"/>
              <a:t>00%</a:t>
            </a:r>
            <a:endParaRPr lang="en-US" dirty="0"/>
          </a:p>
        </p:txBody>
      </p:sp>
    </p:spTree>
    <p:extLst>
      <p:ext uri="{BB962C8B-B14F-4D97-AF65-F5344CB8AC3E}">
        <p14:creationId xmlns:p14="http://schemas.microsoft.com/office/powerpoint/2010/main" val="2885050922"/>
      </p:ext>
    </p:extLst>
  </p:cSld>
  <p:clrMapOvr>
    <a:masterClrMapping/>
  </p:clrMapOvr>
  <p:extLst>
    <p:ext uri="{DCECCB84-F9BA-43D5-87BE-67443E8EF086}">
      <p15:sldGuideLst xmlns:p15="http://schemas.microsoft.com/office/powerpoint/2012/main">
        <p15:guide id="2" pos="1255"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_Infographic Style (Red)">
    <p:spTree>
      <p:nvGrpSpPr>
        <p:cNvPr id="1" name=""/>
        <p:cNvGrpSpPr/>
        <p:nvPr/>
      </p:nvGrpSpPr>
      <p:grpSpPr>
        <a:xfrm>
          <a:off x="0" y="0"/>
          <a:ext cx="0" cy="0"/>
          <a:chOff x="0" y="0"/>
          <a:chExt cx="0" cy="0"/>
        </a:xfrm>
      </p:grpSpPr>
      <p:sp>
        <p:nvSpPr>
          <p:cNvPr id="5" name="Title Placeholder 1"/>
          <p:cNvSpPr txBox="1">
            <a:spLocks/>
          </p:cNvSpPr>
          <p:nvPr userDrawn="1"/>
        </p:nvSpPr>
        <p:spPr>
          <a:xfrm>
            <a:off x="1653541" y="1143000"/>
            <a:ext cx="2933699" cy="1447800"/>
          </a:xfrm>
          <a:prstGeom prst="rect">
            <a:avLst/>
          </a:prstGeom>
        </p:spPr>
        <p:txBody>
          <a:bodyPr vert="horz" lIns="0" tIns="0" rIns="0" bIns="0" rtlCol="0" anchor="t" anchorCtr="0">
            <a:noAutofit/>
          </a:bodyPr>
          <a:lstStyle>
            <a:lvl1pPr algn="l" defTabSz="457200" rtl="0" eaLnBrk="1" latinLnBrk="0" hangingPunct="1">
              <a:spcBef>
                <a:spcPct val="0"/>
              </a:spcBef>
              <a:buNone/>
              <a:defRPr sz="2100" kern="1200" baseline="0">
                <a:solidFill>
                  <a:schemeClr val="tx1"/>
                </a:solidFill>
                <a:latin typeface="Arial (Headings)"/>
                <a:ea typeface="+mj-ea"/>
                <a:cs typeface="Arial (Headings)"/>
              </a:defRPr>
            </a:lvl1pPr>
          </a:lstStyle>
          <a:p>
            <a:endParaRPr lang="en-US" sz="9000" b="1" dirty="0"/>
          </a:p>
        </p:txBody>
      </p:sp>
      <p:sp>
        <p:nvSpPr>
          <p:cNvPr id="6" name="Title 1"/>
          <p:cNvSpPr txBox="1">
            <a:spLocks/>
          </p:cNvSpPr>
          <p:nvPr userDrawn="1"/>
        </p:nvSpPr>
        <p:spPr bwMode="auto">
          <a:xfrm>
            <a:off x="4027634" y="1143000"/>
            <a:ext cx="2644496" cy="2644496"/>
          </a:xfrm>
          <a:prstGeom prst="rect">
            <a:avLst/>
          </a:prstGeom>
          <a:noFill/>
          <a:ln w="12700" cmpd="sng">
            <a:solidFill>
              <a:srgbClr val="C80000"/>
            </a:solidFill>
          </a:ln>
        </p:spPr>
        <p:txBody>
          <a:bodyPr lIns="175500" tIns="135000" rIns="135000" bIns="67500" anchor="b" anchorCtr="0">
            <a:normAutofit/>
          </a:bodyPr>
          <a:lstStyle>
            <a:lvl1pPr algn="l" defTabSz="457200" rtl="0" eaLnBrk="1" latinLnBrk="0" hangingPunct="1">
              <a:spcBef>
                <a:spcPct val="0"/>
              </a:spcBef>
              <a:buNone/>
              <a:defRPr sz="1800" kern="1200">
                <a:solidFill>
                  <a:schemeClr val="tx1"/>
                </a:solidFill>
                <a:latin typeface="+mj-lt"/>
                <a:ea typeface="+mj-ea"/>
                <a:cs typeface="+mj-cs"/>
              </a:defRPr>
            </a:lvl1pPr>
          </a:lstStyle>
          <a:p>
            <a:endParaRPr lang="en-US" dirty="0"/>
          </a:p>
        </p:txBody>
      </p:sp>
      <p:sp>
        <p:nvSpPr>
          <p:cNvPr id="8" name="Title Placeholder 1"/>
          <p:cNvSpPr>
            <a:spLocks noGrp="1"/>
          </p:cNvSpPr>
          <p:nvPr>
            <p:ph type="title" hasCustomPrompt="1"/>
          </p:nvPr>
        </p:nvSpPr>
        <p:spPr>
          <a:xfrm>
            <a:off x="4172414" y="1318335"/>
            <a:ext cx="2365119" cy="1645564"/>
          </a:xfrm>
          <a:prstGeom prst="rect">
            <a:avLst/>
          </a:prstGeom>
        </p:spPr>
        <p:txBody>
          <a:bodyPr vert="horz" lIns="0" tIns="0" rIns="0" bIns="0" rtlCol="0" anchor="t" anchorCtr="0">
            <a:normAutofit/>
          </a:bodyPr>
          <a:lstStyle>
            <a:lvl1pPr algn="l">
              <a:defRPr sz="2100" baseline="0">
                <a:solidFill>
                  <a:srgbClr val="C80000"/>
                </a:solidFill>
                <a:latin typeface="Arial (Headings)"/>
                <a:cs typeface="Arial (Headings)"/>
              </a:defRPr>
            </a:lvl1pPr>
          </a:lstStyle>
          <a:p>
            <a:r>
              <a:rPr lang="en-US" dirty="0"/>
              <a:t>Click to edit </a:t>
            </a:r>
            <a:br>
              <a:rPr lang="en-US" dirty="0"/>
            </a:br>
            <a:r>
              <a:rPr lang="en-US" dirty="0"/>
              <a:t>Master infographic body copy</a:t>
            </a:r>
          </a:p>
        </p:txBody>
      </p:sp>
      <p:sp>
        <p:nvSpPr>
          <p:cNvPr id="9" name="Text Placeholder 9"/>
          <p:cNvSpPr>
            <a:spLocks noGrp="1"/>
          </p:cNvSpPr>
          <p:nvPr>
            <p:ph type="body" sz="quarter" idx="10" hasCustomPrompt="1"/>
          </p:nvPr>
        </p:nvSpPr>
        <p:spPr>
          <a:xfrm>
            <a:off x="5999560" y="3119838"/>
            <a:ext cx="1484709" cy="1484710"/>
          </a:xfrm>
          <a:prstGeom prst="rect">
            <a:avLst/>
          </a:prstGeom>
          <a:solidFill>
            <a:schemeClr val="bg1"/>
          </a:solidFill>
        </p:spPr>
        <p:txBody>
          <a:bodyPr lIns="135000" tIns="108000" rIns="67500" bIns="35100"/>
          <a:lstStyle>
            <a:lvl1pPr marL="0" indent="0">
              <a:buNone/>
              <a:defRPr sz="1600" b="0" i="0" baseline="0">
                <a:latin typeface="Arial" charset="0"/>
                <a:ea typeface="Arial" charset="0"/>
                <a:cs typeface="Arial" charset="0"/>
              </a:defRPr>
            </a:lvl1pPr>
          </a:lstStyle>
          <a:p>
            <a:pPr lvl="0"/>
            <a:r>
              <a:rPr lang="en-GB" dirty="0"/>
              <a:t>Click to edit body copy</a:t>
            </a:r>
          </a:p>
        </p:txBody>
      </p:sp>
    </p:spTree>
    <p:extLst>
      <p:ext uri="{BB962C8B-B14F-4D97-AF65-F5344CB8AC3E}">
        <p14:creationId xmlns:p14="http://schemas.microsoft.com/office/powerpoint/2010/main" val="1298004915"/>
      </p:ext>
    </p:extLst>
  </p:cSld>
  <p:clrMapOvr>
    <a:masterClrMapping/>
  </p:clrMapOvr>
  <p:extLst>
    <p:ext uri="{DCECCB84-F9BA-43D5-87BE-67443E8EF086}">
      <p15:sldGuideLst xmlns:p15="http://schemas.microsoft.com/office/powerpoint/2012/main">
        <p15:guide id="2" pos="1277">
          <p15:clr>
            <a:srgbClr val="FBAE40"/>
          </p15:clr>
        </p15:guide>
        <p15:guide id="3" orient="horz" pos="21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Infographic Style (Red)">
    <p:spTree>
      <p:nvGrpSpPr>
        <p:cNvPr id="1" name=""/>
        <p:cNvGrpSpPr/>
        <p:nvPr/>
      </p:nvGrpSpPr>
      <p:grpSpPr>
        <a:xfrm>
          <a:off x="0" y="0"/>
          <a:ext cx="0" cy="0"/>
          <a:chOff x="0" y="0"/>
          <a:chExt cx="0" cy="0"/>
        </a:xfrm>
      </p:grpSpPr>
      <p:sp>
        <p:nvSpPr>
          <p:cNvPr id="5" name="Title Placeholder 1"/>
          <p:cNvSpPr txBox="1">
            <a:spLocks/>
          </p:cNvSpPr>
          <p:nvPr userDrawn="1"/>
        </p:nvSpPr>
        <p:spPr>
          <a:xfrm>
            <a:off x="1653541" y="1143000"/>
            <a:ext cx="2933699" cy="1447800"/>
          </a:xfrm>
          <a:prstGeom prst="rect">
            <a:avLst/>
          </a:prstGeom>
        </p:spPr>
        <p:txBody>
          <a:bodyPr vert="horz" lIns="0" tIns="0" rIns="0" bIns="0" rtlCol="0" anchor="t" anchorCtr="0">
            <a:noAutofit/>
          </a:bodyPr>
          <a:lstStyle>
            <a:lvl1pPr algn="l" defTabSz="457200" rtl="0" eaLnBrk="1" latinLnBrk="0" hangingPunct="1">
              <a:spcBef>
                <a:spcPct val="0"/>
              </a:spcBef>
              <a:buNone/>
              <a:defRPr sz="2100" kern="1200" baseline="0">
                <a:solidFill>
                  <a:schemeClr val="tx1"/>
                </a:solidFill>
                <a:latin typeface="Arial (Headings)"/>
                <a:ea typeface="+mj-ea"/>
                <a:cs typeface="Arial (Headings)"/>
              </a:defRPr>
            </a:lvl1pPr>
          </a:lstStyle>
          <a:p>
            <a:endParaRPr lang="en-US" sz="9000" b="1" dirty="0"/>
          </a:p>
        </p:txBody>
      </p:sp>
      <p:sp>
        <p:nvSpPr>
          <p:cNvPr id="9" name="Title 1"/>
          <p:cNvSpPr txBox="1">
            <a:spLocks/>
          </p:cNvSpPr>
          <p:nvPr userDrawn="1"/>
        </p:nvSpPr>
        <p:spPr bwMode="auto">
          <a:xfrm>
            <a:off x="1520428" y="1954205"/>
            <a:ext cx="2644496" cy="2644496"/>
          </a:xfrm>
          <a:prstGeom prst="rect">
            <a:avLst/>
          </a:prstGeom>
          <a:noFill/>
          <a:ln w="12700" cmpd="sng">
            <a:solidFill>
              <a:srgbClr val="C80000"/>
            </a:solidFill>
          </a:ln>
        </p:spPr>
        <p:txBody>
          <a:bodyPr lIns="175500" tIns="135000" rIns="135000" bIns="67500" anchor="b" anchorCtr="0">
            <a:normAutofit/>
          </a:bodyPr>
          <a:lstStyle>
            <a:lvl1pPr algn="l" defTabSz="457200" rtl="0" eaLnBrk="1" latinLnBrk="0" hangingPunct="1">
              <a:spcBef>
                <a:spcPct val="0"/>
              </a:spcBef>
              <a:buNone/>
              <a:defRPr sz="1800" kern="1200">
                <a:solidFill>
                  <a:schemeClr val="tx1"/>
                </a:solidFill>
                <a:latin typeface="+mj-lt"/>
                <a:ea typeface="+mj-ea"/>
                <a:cs typeface="+mj-cs"/>
              </a:defRPr>
            </a:lvl1pPr>
          </a:lstStyle>
          <a:p>
            <a:endParaRPr lang="en-US" dirty="0"/>
          </a:p>
        </p:txBody>
      </p:sp>
      <p:sp>
        <p:nvSpPr>
          <p:cNvPr id="10" name="Title Placeholder 1"/>
          <p:cNvSpPr>
            <a:spLocks noGrp="1"/>
          </p:cNvSpPr>
          <p:nvPr>
            <p:ph type="title" hasCustomPrompt="1"/>
          </p:nvPr>
        </p:nvSpPr>
        <p:spPr>
          <a:xfrm>
            <a:off x="1665208" y="2129540"/>
            <a:ext cx="1648424" cy="2305728"/>
          </a:xfrm>
          <a:prstGeom prst="rect">
            <a:avLst/>
          </a:prstGeom>
        </p:spPr>
        <p:txBody>
          <a:bodyPr vert="horz" lIns="0" tIns="0" rIns="0" bIns="0" rtlCol="0" anchor="t" anchorCtr="0">
            <a:normAutofit/>
          </a:bodyPr>
          <a:lstStyle>
            <a:lvl1pPr algn="l">
              <a:defRPr sz="2100" baseline="0">
                <a:solidFill>
                  <a:srgbClr val="C80000"/>
                </a:solidFill>
                <a:latin typeface="Arial (Headings)"/>
                <a:cs typeface="Arial (Headings)"/>
              </a:defRPr>
            </a:lvl1pPr>
          </a:lstStyle>
          <a:p>
            <a:r>
              <a:rPr lang="en-US" dirty="0"/>
              <a:t>Click to edit Master </a:t>
            </a:r>
            <a:r>
              <a:rPr lang="en-US" dirty="0" err="1"/>
              <a:t>infographic</a:t>
            </a:r>
            <a:r>
              <a:rPr lang="en-US" dirty="0"/>
              <a:t> body copy</a:t>
            </a:r>
          </a:p>
        </p:txBody>
      </p:sp>
      <p:sp>
        <p:nvSpPr>
          <p:cNvPr id="11" name="Text Placeholder 9"/>
          <p:cNvSpPr>
            <a:spLocks noGrp="1"/>
          </p:cNvSpPr>
          <p:nvPr>
            <p:ph type="body" sz="quarter" idx="10" hasCustomPrompt="1"/>
          </p:nvPr>
        </p:nvSpPr>
        <p:spPr>
          <a:xfrm>
            <a:off x="3422570" y="1211850"/>
            <a:ext cx="1484709" cy="1484710"/>
          </a:xfrm>
          <a:prstGeom prst="rect">
            <a:avLst/>
          </a:prstGeom>
          <a:solidFill>
            <a:schemeClr val="bg1"/>
          </a:solidFill>
        </p:spPr>
        <p:txBody>
          <a:bodyPr lIns="135000" tIns="108000" rIns="67500" bIns="35100"/>
          <a:lstStyle>
            <a:lvl1pPr marL="0" indent="0">
              <a:buNone/>
              <a:defRPr sz="1600" b="0" i="0" baseline="0">
                <a:latin typeface="Arial" charset="0"/>
                <a:ea typeface="Arial" charset="0"/>
                <a:cs typeface="Arial" charset="0"/>
              </a:defRPr>
            </a:lvl1pPr>
          </a:lstStyle>
          <a:p>
            <a:pPr lvl="0"/>
            <a:r>
              <a:rPr lang="en-GB" dirty="0"/>
              <a:t>Click to edit body copy</a:t>
            </a:r>
          </a:p>
        </p:txBody>
      </p:sp>
    </p:spTree>
    <p:extLst>
      <p:ext uri="{BB962C8B-B14F-4D97-AF65-F5344CB8AC3E}">
        <p14:creationId xmlns:p14="http://schemas.microsoft.com/office/powerpoint/2010/main" val="1919015989"/>
      </p:ext>
    </p:extLst>
  </p:cSld>
  <p:clrMapOvr>
    <a:masterClrMapping/>
  </p:clrMapOvr>
  <p:extLst>
    <p:ext uri="{DCECCB84-F9BA-43D5-87BE-67443E8EF086}">
      <p15:sldGuideLst xmlns:p15="http://schemas.microsoft.com/office/powerpoint/2012/main">
        <p15:guide id="2" pos="1277">
          <p15:clr>
            <a:srgbClr val="FBAE40"/>
          </p15:clr>
        </p15:guide>
        <p15:guide id="3" orient="horz" pos="21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Brand Frame)">
    <p:spTree>
      <p:nvGrpSpPr>
        <p:cNvPr id="1" name=""/>
        <p:cNvGrpSpPr/>
        <p:nvPr/>
      </p:nvGrpSpPr>
      <p:grpSpPr>
        <a:xfrm>
          <a:off x="0" y="0"/>
          <a:ext cx="0" cy="0"/>
          <a:chOff x="0" y="0"/>
          <a:chExt cx="0" cy="0"/>
        </a:xfrm>
      </p:grpSpPr>
      <p:sp>
        <p:nvSpPr>
          <p:cNvPr id="10" name="Title 1"/>
          <p:cNvSpPr txBox="1">
            <a:spLocks/>
          </p:cNvSpPr>
          <p:nvPr userDrawn="1"/>
        </p:nvSpPr>
        <p:spPr bwMode="auto">
          <a:xfrm>
            <a:off x="1508761" y="1140219"/>
            <a:ext cx="3218422" cy="3218422"/>
          </a:xfrm>
          <a:prstGeom prst="rect">
            <a:avLst/>
          </a:prstGeom>
          <a:solidFill>
            <a:schemeClr val="bg1">
              <a:alpha val="60000"/>
            </a:schemeClr>
          </a:solidFill>
          <a:ln w="12700" cmpd="sng">
            <a:solidFill>
              <a:srgbClr val="C80000"/>
            </a:solidFill>
          </a:ln>
        </p:spPr>
        <p:txBody>
          <a:bodyPr lIns="175500" tIns="135000" rIns="135000" bIns="67500" anchor="b" anchorCtr="0">
            <a:normAutofit/>
          </a:bodyPr>
          <a:lstStyle>
            <a:lvl1pPr algn="l" defTabSz="457200" rtl="0" eaLnBrk="1" latinLnBrk="0" hangingPunct="1">
              <a:spcBef>
                <a:spcPct val="0"/>
              </a:spcBef>
              <a:buNone/>
              <a:defRPr sz="1800" kern="1200">
                <a:solidFill>
                  <a:schemeClr val="tx1"/>
                </a:solidFill>
                <a:latin typeface="+mj-lt"/>
                <a:ea typeface="+mj-ea"/>
                <a:cs typeface="+mj-cs"/>
              </a:defRPr>
            </a:lvl1pPr>
          </a:lstStyle>
          <a:p>
            <a:endParaRPr lang="en-US" dirty="0"/>
          </a:p>
        </p:txBody>
      </p:sp>
      <p:sp>
        <p:nvSpPr>
          <p:cNvPr id="4" name="Title Placeholder 1"/>
          <p:cNvSpPr>
            <a:spLocks noGrp="1"/>
          </p:cNvSpPr>
          <p:nvPr>
            <p:ph type="title"/>
          </p:nvPr>
        </p:nvSpPr>
        <p:spPr>
          <a:xfrm>
            <a:off x="1653541" y="1232520"/>
            <a:ext cx="2933699" cy="2988960"/>
          </a:xfrm>
          <a:prstGeom prst="rect">
            <a:avLst/>
          </a:prstGeom>
        </p:spPr>
        <p:txBody>
          <a:bodyPr vert="horz" lIns="0" tIns="0" rIns="0" bIns="0" rtlCol="0" anchor="t" anchorCtr="0">
            <a:normAutofit/>
          </a:bodyPr>
          <a:lstStyle>
            <a:lvl1pPr algn="l">
              <a:defRPr sz="1600" baseline="0">
                <a:solidFill>
                  <a:schemeClr val="tx1"/>
                </a:solidFill>
                <a:latin typeface="Arial (Headings)"/>
                <a:cs typeface="Arial (Headings)"/>
              </a:defRPr>
            </a:lvl1pPr>
          </a:lstStyle>
          <a:p>
            <a:r>
              <a:rPr lang="en-US" dirty="0"/>
              <a:t>Click to edit Master title</a:t>
            </a:r>
          </a:p>
        </p:txBody>
      </p:sp>
    </p:spTree>
    <p:extLst>
      <p:ext uri="{BB962C8B-B14F-4D97-AF65-F5344CB8AC3E}">
        <p14:creationId xmlns:p14="http://schemas.microsoft.com/office/powerpoint/2010/main" val="19996761"/>
      </p:ext>
    </p:extLst>
  </p:cSld>
  <p:clrMapOvr>
    <a:masterClrMapping/>
  </p:clrMapOvr>
  <p:extLst>
    <p:ext uri="{DCECCB84-F9BA-43D5-87BE-67443E8EF086}">
      <p15:sldGuideLst xmlns:p15="http://schemas.microsoft.com/office/powerpoint/2012/main">
        <p15:guide id="2" pos="1255">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 columns (Brand Frame)">
    <p:spTree>
      <p:nvGrpSpPr>
        <p:cNvPr id="1" name=""/>
        <p:cNvGrpSpPr/>
        <p:nvPr/>
      </p:nvGrpSpPr>
      <p:grpSpPr>
        <a:xfrm>
          <a:off x="0" y="0"/>
          <a:ext cx="0" cy="0"/>
          <a:chOff x="0" y="0"/>
          <a:chExt cx="0" cy="0"/>
        </a:xfrm>
      </p:grpSpPr>
      <p:sp>
        <p:nvSpPr>
          <p:cNvPr id="5" name="Content Placeholder 2"/>
          <p:cNvSpPr>
            <a:spLocks noGrp="1"/>
          </p:cNvSpPr>
          <p:nvPr>
            <p:ph idx="14"/>
          </p:nvPr>
        </p:nvSpPr>
        <p:spPr>
          <a:xfrm>
            <a:off x="4724400" y="1764042"/>
            <a:ext cx="3546872" cy="2970000"/>
          </a:xfrm>
          <a:prstGeom prst="rect">
            <a:avLst/>
          </a:prstGeom>
        </p:spPr>
        <p:txBody>
          <a:bodyPr lIns="68580" tIns="34290" rIns="68580" bIns="34290"/>
          <a:lstStyle>
            <a:lvl1pPr marL="257175" indent="-257175">
              <a:buClr>
                <a:srgbClr val="C80000"/>
              </a:buClr>
              <a:buFont typeface="Wingdings" charset="2"/>
              <a:buChar char="§"/>
              <a:defRPr sz="1600">
                <a:solidFill>
                  <a:srgbClr val="000000"/>
                </a:solidFill>
                <a:latin typeface="Arial (Body)"/>
                <a:cs typeface="Arial (Body)"/>
              </a:defRPr>
            </a:lvl1pPr>
            <a:lvl2pPr marL="557213" indent="-214313">
              <a:buClr>
                <a:srgbClr val="C80000"/>
              </a:buClr>
              <a:buFont typeface="Wingdings" charset="2"/>
              <a:buChar char="§"/>
              <a:defRPr sz="1600">
                <a:solidFill>
                  <a:srgbClr val="000000"/>
                </a:solidFill>
                <a:latin typeface="Arial (Body)"/>
                <a:cs typeface="Arial (Body)"/>
              </a:defRPr>
            </a:lvl2pPr>
            <a:lvl3pPr marL="857250" indent="-171450">
              <a:buClr>
                <a:srgbClr val="C80000"/>
              </a:buClr>
              <a:buFont typeface="Wingdings" charset="2"/>
              <a:buChar char="§"/>
              <a:defRPr sz="1400">
                <a:solidFill>
                  <a:srgbClr val="000000"/>
                </a:solidFill>
                <a:latin typeface="Arial (Body)"/>
                <a:cs typeface="Arial (Body)"/>
              </a:defRPr>
            </a:lvl3pPr>
            <a:lvl4pPr marL="1200150" indent="-171450">
              <a:buClr>
                <a:srgbClr val="C80000"/>
              </a:buClr>
              <a:buFont typeface="Wingdings" charset="2"/>
              <a:buChar char="§"/>
              <a:defRPr sz="1400">
                <a:solidFill>
                  <a:srgbClr val="000000"/>
                </a:solidFill>
                <a:latin typeface="Arial (Body)"/>
                <a:cs typeface="Arial (Body)"/>
              </a:defRPr>
            </a:lvl4pPr>
            <a:lvl5pPr marL="1543050" indent="-171450">
              <a:buClr>
                <a:srgbClr val="C80000"/>
              </a:buClr>
              <a:buFont typeface="Wingdings" charset="2"/>
              <a:buChar char="§"/>
              <a:defRPr sz="1400">
                <a:solidFill>
                  <a:srgbClr val="000000"/>
                </a:solidFill>
                <a:latin typeface="Arial (Body)"/>
                <a:cs typeface="Arial (Body)"/>
              </a:defRPr>
            </a:lvl5pPr>
          </a:lstStyle>
          <a:p>
            <a:pPr lvl="0"/>
            <a:r>
              <a:rPr lang="en-US" dirty="0"/>
              <a:t>Click to edit Master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itle 1"/>
          <p:cNvSpPr>
            <a:spLocks noGrp="1"/>
          </p:cNvSpPr>
          <p:nvPr>
            <p:ph type="title"/>
          </p:nvPr>
        </p:nvSpPr>
        <p:spPr>
          <a:xfrm>
            <a:off x="924791" y="929640"/>
            <a:ext cx="7346480" cy="796500"/>
          </a:xfrm>
          <a:prstGeom prst="rect">
            <a:avLst/>
          </a:prstGeom>
        </p:spPr>
        <p:txBody>
          <a:bodyPr lIns="68580" tIns="34290" rIns="68580" bIns="34290"/>
          <a:lstStyle>
            <a:lvl1pPr algn="l">
              <a:defRPr sz="2100">
                <a:solidFill>
                  <a:srgbClr val="C80000"/>
                </a:solidFill>
                <a:latin typeface="arial (Headings)"/>
                <a:cs typeface="arial (Headings)"/>
              </a:defRPr>
            </a:lvl1pPr>
          </a:lstStyle>
          <a:p>
            <a:r>
              <a:rPr lang="en-US" dirty="0"/>
              <a:t>Click to edit Master title style</a:t>
            </a:r>
          </a:p>
        </p:txBody>
      </p:sp>
      <p:sp>
        <p:nvSpPr>
          <p:cNvPr id="11" name="Content Placeholder 2"/>
          <p:cNvSpPr>
            <a:spLocks noGrp="1"/>
          </p:cNvSpPr>
          <p:nvPr>
            <p:ph idx="1" hasCustomPrompt="1"/>
          </p:nvPr>
        </p:nvSpPr>
        <p:spPr bwMode="ltGray">
          <a:xfrm>
            <a:off x="999648" y="1764042"/>
            <a:ext cx="2970000" cy="2970000"/>
          </a:xfrm>
          <a:prstGeom prst="rect">
            <a:avLst/>
          </a:prstGeom>
          <a:noFill/>
          <a:ln w="12700">
            <a:solidFill>
              <a:srgbClr val="C80000"/>
            </a:solidFill>
          </a:ln>
        </p:spPr>
        <p:txBody>
          <a:bodyPr lIns="135000" tIns="135000" rIns="135000" bIns="270000"/>
          <a:lstStyle>
            <a:lvl1pPr marL="257175" indent="-257175">
              <a:buClr>
                <a:srgbClr val="C80000"/>
              </a:buClr>
              <a:buFont typeface="Wingdings" charset="2"/>
              <a:buChar char="§"/>
              <a:defRPr sz="1600" baseline="0">
                <a:solidFill>
                  <a:schemeClr val="tx1"/>
                </a:solidFill>
                <a:latin typeface="Arial (Body)"/>
                <a:cs typeface="Arial (Body)"/>
              </a:defRPr>
            </a:lvl1pPr>
            <a:lvl2pPr marL="557213" indent="-214313">
              <a:buClr>
                <a:srgbClr val="C80000"/>
              </a:buClr>
              <a:buFont typeface="Wingdings" charset="2"/>
              <a:buChar char="§"/>
              <a:defRPr sz="1600">
                <a:solidFill>
                  <a:srgbClr val="000000"/>
                </a:solidFill>
                <a:latin typeface="Arial (Body)"/>
                <a:cs typeface="Arial (Body)"/>
              </a:defRPr>
            </a:lvl2pPr>
            <a:lvl3pPr marL="857250" indent="-171450">
              <a:buClr>
                <a:srgbClr val="C80000"/>
              </a:buClr>
              <a:buFont typeface="Wingdings" charset="2"/>
              <a:buChar char="§"/>
              <a:defRPr sz="1400">
                <a:solidFill>
                  <a:srgbClr val="000000"/>
                </a:solidFill>
                <a:latin typeface="Arial (Body)"/>
                <a:cs typeface="Arial (Body)"/>
              </a:defRPr>
            </a:lvl3pPr>
            <a:lvl4pPr marL="1200150" indent="-171450">
              <a:buClr>
                <a:srgbClr val="C80000"/>
              </a:buClr>
              <a:buFont typeface="Wingdings" charset="2"/>
              <a:buChar char="§"/>
              <a:defRPr sz="1400">
                <a:solidFill>
                  <a:srgbClr val="000000"/>
                </a:solidFill>
                <a:latin typeface="Arial (Body)"/>
                <a:cs typeface="Arial (Body)"/>
              </a:defRPr>
            </a:lvl4pPr>
            <a:lvl5pPr marL="1543050" indent="-171450">
              <a:buClr>
                <a:srgbClr val="C80000"/>
              </a:buClr>
              <a:buFont typeface="Wingdings" charset="2"/>
              <a:buChar char="§"/>
              <a:defRPr sz="1200">
                <a:solidFill>
                  <a:srgbClr val="000000"/>
                </a:solidFill>
                <a:latin typeface="Arial (Body)"/>
                <a:cs typeface="Arial (Body)"/>
              </a:defRPr>
            </a:lvl5pPr>
          </a:lstStyle>
          <a:p>
            <a:pPr lvl="0"/>
            <a:r>
              <a:rPr lang="en-US" dirty="0"/>
              <a:t>Remember the Brand square and Brand frame should never be used together</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7272856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page (single, white logo)">
    <p:spTree>
      <p:nvGrpSpPr>
        <p:cNvPr id="1" name=""/>
        <p:cNvGrpSpPr/>
        <p:nvPr/>
      </p:nvGrpSpPr>
      <p:grpSpPr>
        <a:xfrm>
          <a:off x="0" y="0"/>
          <a:ext cx="0" cy="0"/>
          <a:chOff x="0" y="0"/>
          <a:chExt cx="0" cy="0"/>
        </a:xfrm>
      </p:grpSpPr>
      <p:pic>
        <p:nvPicPr>
          <p:cNvPr id="3" name="Picture 2" descr="ACCA Brand Square (1 line).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6295" y="1834515"/>
            <a:ext cx="1466850" cy="1466850"/>
          </a:xfrm>
          <a:prstGeom prst="rect">
            <a:avLst/>
          </a:prstGeom>
        </p:spPr>
      </p:pic>
      <p:sp>
        <p:nvSpPr>
          <p:cNvPr id="4" name="Title Placeholder 1"/>
          <p:cNvSpPr>
            <a:spLocks noGrp="1"/>
          </p:cNvSpPr>
          <p:nvPr>
            <p:ph type="title" hasCustomPrompt="1"/>
          </p:nvPr>
        </p:nvSpPr>
        <p:spPr>
          <a:xfrm>
            <a:off x="1600201" y="2436480"/>
            <a:ext cx="2847885" cy="261000"/>
          </a:xfrm>
          <a:prstGeom prst="rect">
            <a:avLst/>
          </a:prstGeom>
        </p:spPr>
        <p:txBody>
          <a:bodyPr vert="horz" lIns="0" tIns="0" rIns="0" bIns="0" rtlCol="0" anchor="t" anchorCtr="0">
            <a:noAutofit/>
          </a:bodyPr>
          <a:lstStyle>
            <a:lvl1pPr algn="l">
              <a:defRPr sz="1600" b="1" baseline="0">
                <a:solidFill>
                  <a:schemeClr val="tx1"/>
                </a:solidFill>
                <a:latin typeface="Arial (Headings)"/>
                <a:cs typeface="Arial (Headings)"/>
              </a:defRPr>
            </a:lvl1pPr>
          </a:lstStyle>
          <a:p>
            <a:r>
              <a:rPr lang="en-US" dirty="0"/>
              <a:t>Click to edit divider pages</a:t>
            </a:r>
          </a:p>
        </p:txBody>
      </p:sp>
    </p:spTree>
    <p:extLst>
      <p:ext uri="{BB962C8B-B14F-4D97-AF65-F5344CB8AC3E}">
        <p14:creationId xmlns:p14="http://schemas.microsoft.com/office/powerpoint/2010/main" val="5929971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Master Title 2 (Red &amp; Black)">
    <p:bg bwMode="ltGray">
      <p:bgPr>
        <a:solidFill>
          <a:srgbClr val="BEBEBE"/>
        </a:solidFill>
        <a:effectLst/>
      </p:bgPr>
    </p:bg>
    <p:spTree>
      <p:nvGrpSpPr>
        <p:cNvPr id="1" name=""/>
        <p:cNvGrpSpPr/>
        <p:nvPr/>
      </p:nvGrpSpPr>
      <p:grpSpPr>
        <a:xfrm>
          <a:off x="0" y="0"/>
          <a:ext cx="0" cy="0"/>
          <a:chOff x="0" y="0"/>
          <a:chExt cx="0" cy="0"/>
        </a:xfrm>
      </p:grpSpPr>
      <p:pic>
        <p:nvPicPr>
          <p:cNvPr id="5" name="Picture 4" descr="ACCA Brand Frame (16x9)_1.eps"/>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8" name="Text Placeholder 2"/>
          <p:cNvSpPr>
            <a:spLocks noGrp="1"/>
          </p:cNvSpPr>
          <p:nvPr>
            <p:ph type="body" sz="quarter" idx="10" hasCustomPrompt="1"/>
          </p:nvPr>
        </p:nvSpPr>
        <p:spPr>
          <a:xfrm>
            <a:off x="998220" y="1303020"/>
            <a:ext cx="7277815" cy="2872740"/>
          </a:xfrm>
        </p:spPr>
        <p:txBody>
          <a:bodyPr>
            <a:normAutofit/>
          </a:bodyPr>
          <a:lstStyle>
            <a:lvl1pPr>
              <a:defRPr sz="2100">
                <a:latin typeface="Arial (Headings)"/>
                <a:cs typeface="Arial (Headings)"/>
              </a:defRPr>
            </a:lvl1pPr>
          </a:lstStyle>
          <a:p>
            <a:pPr lvl="0"/>
            <a:r>
              <a:rPr lang="en-GB" dirty="0"/>
              <a:t>Click to edit Master title one line</a:t>
            </a:r>
          </a:p>
        </p:txBody>
      </p:sp>
    </p:spTree>
    <p:extLst>
      <p:ext uri="{BB962C8B-B14F-4D97-AF65-F5344CB8AC3E}">
        <p14:creationId xmlns:p14="http://schemas.microsoft.com/office/powerpoint/2010/main" val="3595756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321"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Divider page (double, white logo)">
    <p:spTree>
      <p:nvGrpSpPr>
        <p:cNvPr id="1" name=""/>
        <p:cNvGrpSpPr/>
        <p:nvPr/>
      </p:nvGrpSpPr>
      <p:grpSpPr>
        <a:xfrm>
          <a:off x="0" y="0"/>
          <a:ext cx="0" cy="0"/>
          <a:chOff x="0" y="0"/>
          <a:chExt cx="0" cy="0"/>
        </a:xfrm>
      </p:grpSpPr>
      <p:pic>
        <p:nvPicPr>
          <p:cNvPr id="4" name="Picture 3" descr="ACCA Brand Square (2 lines).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6295" y="1834515"/>
            <a:ext cx="1466850" cy="1466850"/>
          </a:xfrm>
          <a:prstGeom prst="rect">
            <a:avLst/>
          </a:prstGeom>
        </p:spPr>
      </p:pic>
      <p:sp>
        <p:nvSpPr>
          <p:cNvPr id="6" name="Title Placeholder 1"/>
          <p:cNvSpPr>
            <a:spLocks noGrp="1"/>
          </p:cNvSpPr>
          <p:nvPr>
            <p:ph type="title" hasCustomPrompt="1"/>
          </p:nvPr>
        </p:nvSpPr>
        <p:spPr>
          <a:xfrm>
            <a:off x="1600201" y="2316624"/>
            <a:ext cx="2217420" cy="451500"/>
          </a:xfrm>
          <a:prstGeom prst="rect">
            <a:avLst/>
          </a:prstGeom>
        </p:spPr>
        <p:txBody>
          <a:bodyPr vert="horz" lIns="0" tIns="0" rIns="0" bIns="0" rtlCol="0" anchor="t" anchorCtr="0">
            <a:noAutofit/>
          </a:bodyPr>
          <a:lstStyle>
            <a:lvl1pPr algn="l">
              <a:defRPr sz="1600" b="1" baseline="0">
                <a:solidFill>
                  <a:schemeClr val="tx1"/>
                </a:solidFill>
                <a:latin typeface="Arial (Headings)"/>
                <a:cs typeface="Arial (Headings)"/>
              </a:defRPr>
            </a:lvl1pPr>
          </a:lstStyle>
          <a:p>
            <a:r>
              <a:rPr lang="en-US" dirty="0"/>
              <a:t>Click to edit divider pages with two lines</a:t>
            </a:r>
          </a:p>
        </p:txBody>
      </p:sp>
    </p:spTree>
    <p:extLst>
      <p:ext uri="{BB962C8B-B14F-4D97-AF65-F5344CB8AC3E}">
        <p14:creationId xmlns:p14="http://schemas.microsoft.com/office/powerpoint/2010/main" val="40776361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Divider page (single, white logo)">
    <p:spTree>
      <p:nvGrpSpPr>
        <p:cNvPr id="1" name=""/>
        <p:cNvGrpSpPr/>
        <p:nvPr/>
      </p:nvGrpSpPr>
      <p:grpSpPr>
        <a:xfrm>
          <a:off x="0" y="0"/>
          <a:ext cx="0" cy="0"/>
          <a:chOff x="0" y="0"/>
          <a:chExt cx="0" cy="0"/>
        </a:xfrm>
      </p:grpSpPr>
      <p:sp>
        <p:nvSpPr>
          <p:cNvPr id="6" name="Title Placeholder 1"/>
          <p:cNvSpPr>
            <a:spLocks noGrp="1"/>
          </p:cNvSpPr>
          <p:nvPr>
            <p:ph type="title" hasCustomPrompt="1"/>
          </p:nvPr>
        </p:nvSpPr>
        <p:spPr>
          <a:xfrm>
            <a:off x="1971943" y="2405713"/>
            <a:ext cx="3270903" cy="285998"/>
          </a:xfrm>
          <a:prstGeom prst="rect">
            <a:avLst/>
          </a:prstGeom>
        </p:spPr>
        <p:txBody>
          <a:bodyPr vert="horz" lIns="0" tIns="0" rIns="0" bIns="0" rtlCol="0" anchor="t" anchorCtr="0">
            <a:noAutofit/>
          </a:bodyPr>
          <a:lstStyle>
            <a:lvl1pPr algn="l">
              <a:defRPr sz="2100" b="1" baseline="0">
                <a:solidFill>
                  <a:schemeClr val="tx1"/>
                </a:solidFill>
                <a:latin typeface="Arial (Headings)"/>
                <a:cs typeface="Arial (Headings)"/>
              </a:defRPr>
            </a:lvl1pPr>
          </a:lstStyle>
          <a:p>
            <a:r>
              <a:rPr lang="en-US" dirty="0"/>
              <a:t>Click to edit </a:t>
            </a:r>
            <a:r>
              <a:rPr lang="en-US"/>
              <a:t>divider page</a:t>
            </a:r>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862" y="1371600"/>
            <a:ext cx="2391156" cy="2391156"/>
          </a:xfrm>
          <a:prstGeom prst="rect">
            <a:avLst/>
          </a:prstGeom>
        </p:spPr>
      </p:pic>
    </p:spTree>
    <p:extLst>
      <p:ext uri="{BB962C8B-B14F-4D97-AF65-F5344CB8AC3E}">
        <p14:creationId xmlns:p14="http://schemas.microsoft.com/office/powerpoint/2010/main" val="152893862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Divider page (double, white logo)">
    <p:spTree>
      <p:nvGrpSpPr>
        <p:cNvPr id="1" name=""/>
        <p:cNvGrpSpPr/>
        <p:nvPr/>
      </p:nvGrpSpPr>
      <p:grpSpPr>
        <a:xfrm>
          <a:off x="0" y="0"/>
          <a:ext cx="0" cy="0"/>
          <a:chOff x="0" y="0"/>
          <a:chExt cx="0" cy="0"/>
        </a:xfrm>
      </p:grpSpPr>
      <p:sp>
        <p:nvSpPr>
          <p:cNvPr id="6" name="Title Placeholder 1"/>
          <p:cNvSpPr>
            <a:spLocks noGrp="1"/>
          </p:cNvSpPr>
          <p:nvPr>
            <p:ph type="title" hasCustomPrompt="1"/>
          </p:nvPr>
        </p:nvSpPr>
        <p:spPr>
          <a:xfrm>
            <a:off x="1971943" y="2226465"/>
            <a:ext cx="3270903" cy="682950"/>
          </a:xfrm>
          <a:prstGeom prst="rect">
            <a:avLst/>
          </a:prstGeom>
        </p:spPr>
        <p:txBody>
          <a:bodyPr vert="horz" lIns="0" tIns="0" rIns="0" bIns="0" rtlCol="0" anchor="t" anchorCtr="0">
            <a:noAutofit/>
          </a:bodyPr>
          <a:lstStyle>
            <a:lvl1pPr algn="l">
              <a:defRPr sz="2100" b="1" baseline="0">
                <a:solidFill>
                  <a:schemeClr val="tx1"/>
                </a:solidFill>
                <a:latin typeface="Arial (Headings)"/>
                <a:cs typeface="Arial (Headings)"/>
              </a:defRPr>
            </a:lvl1pPr>
          </a:lstStyle>
          <a:p>
            <a:r>
              <a:rPr lang="en-US" dirty="0"/>
              <a:t>Click to edit divider pages with two lines</a:t>
            </a: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2862" y="1371600"/>
            <a:ext cx="2391156" cy="2391156"/>
          </a:xfrm>
          <a:prstGeom prst="rect">
            <a:avLst/>
          </a:prstGeom>
        </p:spPr>
      </p:pic>
    </p:spTree>
    <p:extLst>
      <p:ext uri="{BB962C8B-B14F-4D97-AF65-F5344CB8AC3E}">
        <p14:creationId xmlns:p14="http://schemas.microsoft.com/office/powerpoint/2010/main" val="1518092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Master Title 2 (Red &amp; White)">
    <p:bg bwMode="ltGray">
      <p:bgPr>
        <a:solidFill>
          <a:srgbClr val="BEBEBE"/>
        </a:solidFill>
        <a:effectLst/>
      </p:bgPr>
    </p:bg>
    <p:spTree>
      <p:nvGrpSpPr>
        <p:cNvPr id="1" name=""/>
        <p:cNvGrpSpPr/>
        <p:nvPr/>
      </p:nvGrpSpPr>
      <p:grpSpPr>
        <a:xfrm>
          <a:off x="0" y="0"/>
          <a:ext cx="0" cy="0"/>
          <a:chOff x="0" y="0"/>
          <a:chExt cx="0" cy="0"/>
        </a:xfrm>
      </p:grpSpPr>
      <p:pic>
        <p:nvPicPr>
          <p:cNvPr id="4" name="Picture 3" descr="ACCA Brand Frame (16x9)_2.eps"/>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 name="Text Placeholder 2"/>
          <p:cNvSpPr>
            <a:spLocks noGrp="1"/>
          </p:cNvSpPr>
          <p:nvPr>
            <p:ph type="body" sz="quarter" idx="10" hasCustomPrompt="1"/>
          </p:nvPr>
        </p:nvSpPr>
        <p:spPr>
          <a:xfrm>
            <a:off x="998220" y="1303020"/>
            <a:ext cx="7277815" cy="2872740"/>
          </a:xfrm>
        </p:spPr>
        <p:txBody>
          <a:bodyPr>
            <a:normAutofit/>
          </a:bodyPr>
          <a:lstStyle>
            <a:lvl1pPr>
              <a:defRPr sz="2100">
                <a:latin typeface="Arial (Headings)"/>
                <a:cs typeface="Arial (Headings)"/>
              </a:defRPr>
            </a:lvl1pPr>
          </a:lstStyle>
          <a:p>
            <a:pPr lvl="0"/>
            <a:r>
              <a:rPr lang="en-GB" dirty="0"/>
              <a:t>Click to edit Master title one line</a:t>
            </a:r>
          </a:p>
        </p:txBody>
      </p:sp>
    </p:spTree>
    <p:extLst>
      <p:ext uri="{BB962C8B-B14F-4D97-AF65-F5344CB8AC3E}">
        <p14:creationId xmlns:p14="http://schemas.microsoft.com/office/powerpoint/2010/main" val="1591924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321"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Master Title 2 (All White)">
    <p:bg bwMode="ltGray">
      <p:bgPr>
        <a:solidFill>
          <a:srgbClr val="BEBEBE"/>
        </a:solidFill>
        <a:effectLst/>
      </p:bgPr>
    </p:bg>
    <p:spTree>
      <p:nvGrpSpPr>
        <p:cNvPr id="1" name=""/>
        <p:cNvGrpSpPr/>
        <p:nvPr/>
      </p:nvGrpSpPr>
      <p:grpSpPr>
        <a:xfrm>
          <a:off x="0" y="0"/>
          <a:ext cx="0" cy="0"/>
          <a:chOff x="0" y="0"/>
          <a:chExt cx="0" cy="0"/>
        </a:xfrm>
      </p:grpSpPr>
      <p:pic>
        <p:nvPicPr>
          <p:cNvPr id="3" name="Picture 2" descr="ACCA Brand Frame (16x9)_3.eps"/>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Text Placeholder 2"/>
          <p:cNvSpPr>
            <a:spLocks noGrp="1"/>
          </p:cNvSpPr>
          <p:nvPr>
            <p:ph type="body" sz="quarter" idx="10" hasCustomPrompt="1"/>
          </p:nvPr>
        </p:nvSpPr>
        <p:spPr>
          <a:xfrm>
            <a:off x="998220" y="1303020"/>
            <a:ext cx="7277815" cy="2872740"/>
          </a:xfrm>
        </p:spPr>
        <p:txBody>
          <a:bodyPr>
            <a:normAutofit/>
          </a:bodyPr>
          <a:lstStyle>
            <a:lvl1pPr>
              <a:defRPr sz="2100">
                <a:latin typeface="Arial (Headings)"/>
                <a:cs typeface="Arial (Headings)"/>
              </a:defRPr>
            </a:lvl1pPr>
          </a:lstStyle>
          <a:p>
            <a:pPr lvl="0"/>
            <a:r>
              <a:rPr lang="en-GB" dirty="0"/>
              <a:t>Click to edit Master title one line</a:t>
            </a:r>
          </a:p>
        </p:txBody>
      </p:sp>
    </p:spTree>
    <p:extLst>
      <p:ext uri="{BB962C8B-B14F-4D97-AF65-F5344CB8AC3E}">
        <p14:creationId xmlns:p14="http://schemas.microsoft.com/office/powerpoint/2010/main" val="87023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321" userDrawn="1">
          <p15:clr>
            <a:srgbClr val="FBAE40"/>
          </p15:clr>
        </p15:guide>
        <p15:guide id="3" orient="horz" pos="21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1 Column (Title &amp;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998220" y="1295400"/>
            <a:ext cx="7277100" cy="3230880"/>
          </a:xfrm>
        </p:spPr>
        <p:txBody>
          <a:bodyPr/>
          <a:lstStyle>
            <a:lvl1pPr>
              <a:spcBef>
                <a:spcPts val="600"/>
              </a:spcBef>
              <a:spcAft>
                <a:spcPts val="0"/>
              </a:spcAft>
              <a:defRPr sz="1600"/>
            </a:lvl1pPr>
            <a:lvl2pPr marL="230981" indent="-230981">
              <a:spcBef>
                <a:spcPts val="600"/>
              </a:spcBef>
              <a:spcAft>
                <a:spcPts val="0"/>
              </a:spcAft>
              <a:defRPr sz="1600"/>
            </a:lvl2pPr>
            <a:lvl3pPr marL="404813" indent="-173831">
              <a:spcBef>
                <a:spcPts val="600"/>
              </a:spcBef>
              <a:spcAft>
                <a:spcPts val="0"/>
              </a:spcAft>
              <a:defRPr sz="1400"/>
            </a:lvl3pPr>
            <a:lvl4pPr marL="584597" indent="-188119">
              <a:spcBef>
                <a:spcPts val="600"/>
              </a:spcBef>
              <a:spcAft>
                <a:spcPts val="0"/>
              </a:spcAft>
              <a:defRPr sz="1400"/>
            </a:lvl4pPr>
            <a:lvl5pPr marL="721519" indent="-136922">
              <a:spcBef>
                <a:spcPts val="600"/>
              </a:spcBef>
              <a:spcAft>
                <a:spcPts val="0"/>
              </a:spcAft>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59102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 Columns (Title &amp;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998220" y="1295400"/>
            <a:ext cx="3543300" cy="32206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2"/>
          <p:cNvSpPr>
            <a:spLocks noGrp="1"/>
          </p:cNvSpPr>
          <p:nvPr>
            <p:ph idx="10"/>
          </p:nvPr>
        </p:nvSpPr>
        <p:spPr>
          <a:xfrm>
            <a:off x="4732020" y="1295400"/>
            <a:ext cx="3543300" cy="32206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63537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age &amp;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8" name="Picture Placeholder 7"/>
          <p:cNvSpPr>
            <a:spLocks noGrp="1"/>
          </p:cNvSpPr>
          <p:nvPr>
            <p:ph type="pic" sz="quarter" idx="14" hasCustomPrompt="1"/>
          </p:nvPr>
        </p:nvSpPr>
        <p:spPr>
          <a:xfrm>
            <a:off x="1007269" y="1295401"/>
            <a:ext cx="3220641" cy="3220641"/>
          </a:xfrm>
          <a:solidFill>
            <a:srgbClr val="BEBEBE"/>
          </a:solidFill>
        </p:spPr>
        <p:txBody>
          <a:bodyPr/>
          <a:lstStyle>
            <a:lvl1pPr>
              <a:defRPr baseline="0"/>
            </a:lvl1pPr>
          </a:lstStyle>
          <a:p>
            <a:r>
              <a:rPr lang="en-GB" dirty="0"/>
              <a:t>Insert picture here</a:t>
            </a:r>
          </a:p>
        </p:txBody>
      </p:sp>
      <p:sp>
        <p:nvSpPr>
          <p:cNvPr id="5" name="Content Placeholder 2"/>
          <p:cNvSpPr>
            <a:spLocks noGrp="1"/>
          </p:cNvSpPr>
          <p:nvPr>
            <p:ph idx="1"/>
          </p:nvPr>
        </p:nvSpPr>
        <p:spPr>
          <a:xfrm>
            <a:off x="4732020" y="1295400"/>
            <a:ext cx="3543300" cy="32206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89356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8.xml"/><Relationship Id="rId7" Type="http://schemas.openxmlformats.org/officeDocument/2006/relationships/image" Target="../media/image6.emf"/><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theme" Target="../theme/theme2.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image" Target="../media/image6.emf"/><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image" Target="../media/image7.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image" Target="../media/image12.emf"/><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theme" Target="../theme/theme4.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descr="ACCA Brand Frame (16x9)_1.eps"/>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Placeholder 1"/>
          <p:cNvSpPr>
            <a:spLocks noGrp="1"/>
          </p:cNvSpPr>
          <p:nvPr>
            <p:ph type="title"/>
          </p:nvPr>
        </p:nvSpPr>
        <p:spPr>
          <a:xfrm>
            <a:off x="998220" y="502920"/>
            <a:ext cx="7277815" cy="792480"/>
          </a:xfrm>
          <a:prstGeom prst="rect">
            <a:avLst/>
          </a:prstGeom>
        </p:spPr>
        <p:txBody>
          <a:bodyPr vert="horz" lIns="0" tIns="0" rIns="0" bIns="0" rtlCol="0" anchor="t"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998220" y="1303380"/>
            <a:ext cx="7277100" cy="3212661"/>
          </a:xfrm>
          <a:prstGeom prst="rect">
            <a:avLst/>
          </a:prstGeom>
        </p:spPr>
        <p:txBody>
          <a:bodyPr vert="horz" lIns="0" tIns="0" rIns="0" bIns="0" rtlCol="0" anchor="t" anchorCtr="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3575418"/>
      </p:ext>
    </p:extLst>
  </p:cSld>
  <p:clrMap bg1="lt1" tx1="dk1" bg2="lt2" tx2="dk2" accent1="accent1" accent2="accent2" accent3="accent3" accent4="accent4" accent5="accent5" accent6="accent6" hlink="hlink" folHlink="folHlink"/>
  <p:sldLayoutIdLst>
    <p:sldLayoutId id="2147483661" r:id="rId1"/>
    <p:sldLayoutId id="2147483670" r:id="rId2"/>
    <p:sldLayoutId id="2147483721" r:id="rId3"/>
    <p:sldLayoutId id="2147483751" r:id="rId4"/>
    <p:sldLayoutId id="2147483752" r:id="rId5"/>
    <p:sldLayoutId id="2147483753" r:id="rId6"/>
    <p:sldLayoutId id="2147483760" r:id="rId7"/>
    <p:sldLayoutId id="2147483669" r:id="rId8"/>
    <p:sldLayoutId id="2147483719" r:id="rId9"/>
    <p:sldLayoutId id="2147483759" r:id="rId10"/>
    <p:sldLayoutId id="2147483676" r:id="rId11"/>
    <p:sldLayoutId id="2147483782" r:id="rId12"/>
    <p:sldLayoutId id="2147483784" r:id="rId13"/>
    <p:sldLayoutId id="2147483785" r:id="rId14"/>
    <p:sldLayoutId id="2147483786" r:id="rId1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l" defTabSz="685800" rtl="0" eaLnBrk="1" latinLnBrk="0" hangingPunct="1">
        <a:lnSpc>
          <a:spcPct val="95000"/>
        </a:lnSpc>
        <a:spcBef>
          <a:spcPct val="0"/>
        </a:spcBef>
        <a:buNone/>
        <a:defRPr sz="2100" kern="1200">
          <a:solidFill>
            <a:schemeClr val="accent1"/>
          </a:solidFill>
          <a:latin typeface="+mj-lt"/>
          <a:ea typeface="+mj-ea"/>
          <a:cs typeface="+mj-cs"/>
        </a:defRPr>
      </a:lvl1pPr>
    </p:titleStyle>
    <p:bodyStyle>
      <a:lvl1pPr marL="0" indent="0" algn="l" defTabSz="685800" rtl="0" eaLnBrk="1" latinLnBrk="0" hangingPunct="1">
        <a:lnSpc>
          <a:spcPct val="100000"/>
        </a:lnSpc>
        <a:spcBef>
          <a:spcPts val="0"/>
        </a:spcBef>
        <a:spcAft>
          <a:spcPts val="788"/>
        </a:spcAft>
        <a:buFontTx/>
        <a:buNone/>
        <a:defRPr sz="1600" kern="1200">
          <a:solidFill>
            <a:schemeClr val="tx2"/>
          </a:solidFill>
          <a:latin typeface="+mn-lt"/>
          <a:ea typeface="+mn-ea"/>
          <a:cs typeface="+mn-cs"/>
        </a:defRPr>
      </a:lvl1pPr>
      <a:lvl2pPr marL="162000" indent="-162000" algn="l" defTabSz="685800" rtl="0" eaLnBrk="1" latinLnBrk="0" hangingPunct="1">
        <a:lnSpc>
          <a:spcPct val="100000"/>
        </a:lnSpc>
        <a:spcBef>
          <a:spcPts val="0"/>
        </a:spcBef>
        <a:spcAft>
          <a:spcPts val="788"/>
        </a:spcAft>
        <a:buClr>
          <a:schemeClr val="accent1"/>
        </a:buClr>
        <a:buFont typeface="Wingdings" panose="05000000000000000000" pitchFamily="2" charset="2"/>
        <a:buChar char="§"/>
        <a:defRPr sz="1600" kern="1200">
          <a:solidFill>
            <a:schemeClr val="tx2"/>
          </a:solidFill>
          <a:latin typeface="+mn-lt"/>
          <a:ea typeface="+mn-ea"/>
          <a:cs typeface="+mn-cs"/>
        </a:defRPr>
      </a:lvl2pPr>
      <a:lvl3pPr marL="296466" indent="-134541" algn="l" defTabSz="685800" rtl="0" eaLnBrk="1" latinLnBrk="0" hangingPunct="1">
        <a:lnSpc>
          <a:spcPct val="100000"/>
        </a:lnSpc>
        <a:spcBef>
          <a:spcPts val="0"/>
        </a:spcBef>
        <a:spcAft>
          <a:spcPts val="788"/>
        </a:spcAft>
        <a:buClr>
          <a:schemeClr val="accent1"/>
        </a:buClr>
        <a:buFont typeface="Wingdings" panose="05000000000000000000" pitchFamily="2" charset="2"/>
        <a:buChar char="§"/>
        <a:defRPr sz="1400" kern="1200">
          <a:solidFill>
            <a:schemeClr val="tx2"/>
          </a:solidFill>
          <a:latin typeface="+mn-lt"/>
          <a:ea typeface="+mn-ea"/>
          <a:cs typeface="+mn-cs"/>
        </a:defRPr>
      </a:lvl3pPr>
      <a:lvl4pPr marL="433388" indent="-144066" algn="l" defTabSz="685800" rtl="0" eaLnBrk="1" latinLnBrk="0" hangingPunct="1">
        <a:lnSpc>
          <a:spcPct val="100000"/>
        </a:lnSpc>
        <a:spcBef>
          <a:spcPts val="0"/>
        </a:spcBef>
        <a:spcAft>
          <a:spcPts val="788"/>
        </a:spcAft>
        <a:buClr>
          <a:schemeClr val="accent1"/>
        </a:buClr>
        <a:buFont typeface="Wingdings" panose="05000000000000000000" pitchFamily="2" charset="2"/>
        <a:buChar char="§"/>
        <a:defRPr sz="1400" kern="1200">
          <a:solidFill>
            <a:schemeClr val="tx2"/>
          </a:solidFill>
          <a:latin typeface="+mn-lt"/>
          <a:ea typeface="+mn-ea"/>
          <a:cs typeface="+mn-cs"/>
        </a:defRPr>
      </a:lvl4pPr>
      <a:lvl5pPr marL="556022" indent="-129779" algn="l" defTabSz="685800" rtl="0" eaLnBrk="1" latinLnBrk="0" hangingPunct="1">
        <a:lnSpc>
          <a:spcPct val="100000"/>
        </a:lnSpc>
        <a:spcBef>
          <a:spcPts val="0"/>
        </a:spcBef>
        <a:spcAft>
          <a:spcPts val="788"/>
        </a:spcAft>
        <a:buClr>
          <a:schemeClr val="accent1"/>
        </a:buClr>
        <a:buFont typeface="Wingdings" panose="05000000000000000000" pitchFamily="2" charset="2"/>
        <a:buChar char="§"/>
        <a:defRPr sz="12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793" userDrawn="1">
          <p15:clr>
            <a:srgbClr val="F26B43"/>
          </p15:clr>
        </p15:guide>
        <p15:guide id="2" pos="6947" userDrawn="1">
          <p15:clr>
            <a:srgbClr val="F26B43"/>
          </p15:clr>
        </p15:guide>
        <p15:guide id="3" pos="846" userDrawn="1">
          <p15:clr>
            <a:srgbClr val="F26B43"/>
          </p15:clr>
        </p15:guide>
        <p15:guide id="4" orient="horz" pos="41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descr="ACCA Brand Frame (16x9)_4.eps"/>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Placeholder 1"/>
          <p:cNvSpPr>
            <a:spLocks noGrp="1"/>
          </p:cNvSpPr>
          <p:nvPr>
            <p:ph type="title"/>
          </p:nvPr>
        </p:nvSpPr>
        <p:spPr>
          <a:xfrm>
            <a:off x="993458" y="971562"/>
            <a:ext cx="7277815" cy="792480"/>
          </a:xfrm>
          <a:prstGeom prst="rect">
            <a:avLst/>
          </a:prstGeom>
        </p:spPr>
        <p:txBody>
          <a:bodyPr vert="horz" lIns="0" tIns="0" rIns="0" bIns="0" rtlCol="0" anchor="t" anchorCtr="0">
            <a:normAutofit/>
          </a:bodyPr>
          <a:lstStyle/>
          <a:p>
            <a:r>
              <a:rPr lang="en-US" dirty="0"/>
              <a:t>Click to edit Master title style</a:t>
            </a:r>
          </a:p>
        </p:txBody>
      </p:sp>
      <p:sp>
        <p:nvSpPr>
          <p:cNvPr id="3" name="Text Placeholder 2"/>
          <p:cNvSpPr>
            <a:spLocks noGrp="1"/>
          </p:cNvSpPr>
          <p:nvPr>
            <p:ph type="body" idx="1"/>
          </p:nvPr>
        </p:nvSpPr>
        <p:spPr>
          <a:xfrm>
            <a:off x="993458" y="1772022"/>
            <a:ext cx="7277100" cy="2585202"/>
          </a:xfrm>
          <a:prstGeom prst="rect">
            <a:avLst/>
          </a:prstGeom>
        </p:spPr>
        <p:txBody>
          <a:bodyPr vert="horz" lIns="0" tIns="0" rIns="0" bIns="0" rtlCol="0" anchor="t" anchorCtr="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65430699"/>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l" defTabSz="685800" rtl="0" eaLnBrk="1" latinLnBrk="0" hangingPunct="1">
        <a:lnSpc>
          <a:spcPct val="95000"/>
        </a:lnSpc>
        <a:spcBef>
          <a:spcPct val="0"/>
        </a:spcBef>
        <a:buNone/>
        <a:defRPr sz="2100" kern="1200">
          <a:solidFill>
            <a:schemeClr val="accent1"/>
          </a:solidFill>
          <a:latin typeface="+mj-lt"/>
          <a:ea typeface="+mj-ea"/>
          <a:cs typeface="+mj-cs"/>
        </a:defRPr>
      </a:lvl1pPr>
    </p:titleStyle>
    <p:bodyStyle>
      <a:lvl1pPr marL="0" indent="0" algn="l" defTabSz="685800" rtl="0" eaLnBrk="1" latinLnBrk="0" hangingPunct="1">
        <a:lnSpc>
          <a:spcPct val="100000"/>
        </a:lnSpc>
        <a:spcBef>
          <a:spcPts val="0"/>
        </a:spcBef>
        <a:spcAft>
          <a:spcPts val="788"/>
        </a:spcAft>
        <a:buFontTx/>
        <a:buNone/>
        <a:defRPr sz="1600" kern="1200">
          <a:solidFill>
            <a:schemeClr val="tx2"/>
          </a:solidFill>
          <a:latin typeface="+mn-lt"/>
          <a:ea typeface="+mn-ea"/>
          <a:cs typeface="+mn-cs"/>
        </a:defRPr>
      </a:lvl1pPr>
      <a:lvl2pPr marL="162000" indent="-162000" algn="l" defTabSz="685800" rtl="0" eaLnBrk="1" latinLnBrk="0" hangingPunct="1">
        <a:lnSpc>
          <a:spcPct val="100000"/>
        </a:lnSpc>
        <a:spcBef>
          <a:spcPts val="0"/>
        </a:spcBef>
        <a:spcAft>
          <a:spcPts val="788"/>
        </a:spcAft>
        <a:buClr>
          <a:schemeClr val="accent1"/>
        </a:buClr>
        <a:buFont typeface="Wingdings" panose="05000000000000000000" pitchFamily="2" charset="2"/>
        <a:buChar char="§"/>
        <a:defRPr sz="1600" kern="1200">
          <a:solidFill>
            <a:schemeClr val="tx2"/>
          </a:solidFill>
          <a:latin typeface="+mn-lt"/>
          <a:ea typeface="+mn-ea"/>
          <a:cs typeface="+mn-cs"/>
        </a:defRPr>
      </a:lvl2pPr>
      <a:lvl3pPr marL="296466" indent="-134541" algn="l" defTabSz="685800" rtl="0" eaLnBrk="1" latinLnBrk="0" hangingPunct="1">
        <a:lnSpc>
          <a:spcPct val="100000"/>
        </a:lnSpc>
        <a:spcBef>
          <a:spcPts val="0"/>
        </a:spcBef>
        <a:spcAft>
          <a:spcPts val="788"/>
        </a:spcAft>
        <a:buClr>
          <a:schemeClr val="accent1"/>
        </a:buClr>
        <a:buFont typeface="Wingdings" panose="05000000000000000000" pitchFamily="2" charset="2"/>
        <a:buChar char="§"/>
        <a:defRPr sz="1400" kern="1200">
          <a:solidFill>
            <a:schemeClr val="tx2"/>
          </a:solidFill>
          <a:latin typeface="+mn-lt"/>
          <a:ea typeface="+mn-ea"/>
          <a:cs typeface="+mn-cs"/>
        </a:defRPr>
      </a:lvl3pPr>
      <a:lvl4pPr marL="433388" indent="-144066" algn="l" defTabSz="685800" rtl="0" eaLnBrk="1" latinLnBrk="0" hangingPunct="1">
        <a:lnSpc>
          <a:spcPct val="100000"/>
        </a:lnSpc>
        <a:spcBef>
          <a:spcPts val="0"/>
        </a:spcBef>
        <a:spcAft>
          <a:spcPts val="788"/>
        </a:spcAft>
        <a:buClr>
          <a:schemeClr val="accent1"/>
        </a:buClr>
        <a:buFont typeface="Wingdings" panose="05000000000000000000" pitchFamily="2" charset="2"/>
        <a:buChar char="§"/>
        <a:defRPr sz="1400" kern="1200">
          <a:solidFill>
            <a:schemeClr val="tx2"/>
          </a:solidFill>
          <a:latin typeface="+mn-lt"/>
          <a:ea typeface="+mn-ea"/>
          <a:cs typeface="+mn-cs"/>
        </a:defRPr>
      </a:lvl4pPr>
      <a:lvl5pPr marL="556022" indent="-129779" algn="l" defTabSz="685800" rtl="0" eaLnBrk="1" latinLnBrk="0" hangingPunct="1">
        <a:lnSpc>
          <a:spcPct val="100000"/>
        </a:lnSpc>
        <a:spcBef>
          <a:spcPts val="0"/>
        </a:spcBef>
        <a:spcAft>
          <a:spcPts val="788"/>
        </a:spcAft>
        <a:buClr>
          <a:schemeClr val="accent1"/>
        </a:buClr>
        <a:buFont typeface="Wingdings" panose="05000000000000000000" pitchFamily="2" charset="2"/>
        <a:buChar char="§"/>
        <a:defRPr sz="12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793">
          <p15:clr>
            <a:srgbClr val="F26B43"/>
          </p15:clr>
        </p15:guide>
        <p15:guide id="2" pos="6947">
          <p15:clr>
            <a:srgbClr val="F26B43"/>
          </p15:clr>
        </p15:guide>
        <p15:guide id="3" pos="846">
          <p15:clr>
            <a:srgbClr val="F26B43"/>
          </p15:clr>
        </p15:guide>
        <p15:guide id="4" orient="horz" pos="41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BEBEBE"/>
        </a:solidFill>
        <a:effectLst/>
      </p:bgPr>
    </p:bg>
    <p:spTree>
      <p:nvGrpSpPr>
        <p:cNvPr id="1" name=""/>
        <p:cNvGrpSpPr/>
        <p:nvPr/>
      </p:nvGrpSpPr>
      <p:grpSpPr>
        <a:xfrm>
          <a:off x="0" y="0"/>
          <a:ext cx="0" cy="0"/>
          <a:chOff x="0" y="0"/>
          <a:chExt cx="0" cy="0"/>
        </a:xfrm>
      </p:grpSpPr>
      <p:pic>
        <p:nvPicPr>
          <p:cNvPr id="7" name="Picture 6" descr="ACCA Brand Frame (16x9)_4.eps"/>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4" name="Picture 3">
            <a:extLst>
              <a:ext uri="{FF2B5EF4-FFF2-40B4-BE49-F238E27FC236}">
                <a16:creationId xmlns:a16="http://schemas.microsoft.com/office/drawing/2014/main" id="{8AA3A44E-11B9-415A-AFA5-4A2F20BD0DE6}"/>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6137414" y="494940"/>
            <a:ext cx="2527738" cy="227496"/>
          </a:xfrm>
          <a:prstGeom prst="rect">
            <a:avLst/>
          </a:prstGeom>
        </p:spPr>
      </p:pic>
    </p:spTree>
    <p:extLst>
      <p:ext uri="{BB962C8B-B14F-4D97-AF65-F5344CB8AC3E}">
        <p14:creationId xmlns:p14="http://schemas.microsoft.com/office/powerpoint/2010/main" val="3124864781"/>
      </p:ext>
    </p:extLst>
  </p:cSld>
  <p:clrMap bg1="lt1" tx1="dk1" bg2="lt2" tx2="dk2" accent1="accent1" accent2="accent2" accent3="accent3" accent4="accent4" accent5="accent5" accent6="accent6" hlink="hlink" folHlink="folHlink"/>
  <p:sldLayoutIdLst>
    <p:sldLayoutId id="2147483672" r:id="rId1"/>
    <p:sldLayoutId id="2147483754" r:id="rId2"/>
    <p:sldLayoutId id="2147483758" r:id="rId3"/>
    <p:sldLayoutId id="2147483773" r:id="rId4"/>
    <p:sldLayoutId id="2147483774" r:id="rId5"/>
    <p:sldLayoutId id="2147483749" r:id="rId6"/>
    <p:sldLayoutId id="2147483733" r:id="rId7"/>
    <p:sldLayoutId id="2147483744" r:id="rId8"/>
    <p:sldLayoutId id="2147483745" r:id="rId9"/>
    <p:sldLayoutId id="2147483780" r:id="rId10"/>
    <p:sldLayoutId id="2147483781" r:id="rId11"/>
  </p:sldLayoutIdLst>
  <p:txStyles>
    <p:titleStyle>
      <a:lvl1pPr algn="ctr" defTabSz="3429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400" kern="1200">
          <a:solidFill>
            <a:schemeClr val="tx1"/>
          </a:solidFill>
          <a:latin typeface="+mn-lt"/>
          <a:ea typeface="+mn-ea"/>
          <a:cs typeface="+mn-cs"/>
        </a:defRPr>
      </a:lvl1pPr>
      <a:lvl2pPr marL="342900" algn="l" defTabSz="342900" rtl="0" eaLnBrk="1" latinLnBrk="0" hangingPunct="1">
        <a:defRPr sz="1400" kern="1200">
          <a:solidFill>
            <a:schemeClr val="tx1"/>
          </a:solidFill>
          <a:latin typeface="+mn-lt"/>
          <a:ea typeface="+mn-ea"/>
          <a:cs typeface="+mn-cs"/>
        </a:defRPr>
      </a:lvl2pPr>
      <a:lvl3pPr marL="685800" algn="l" defTabSz="342900" rtl="0" eaLnBrk="1" latinLnBrk="0" hangingPunct="1">
        <a:defRPr sz="1400" kern="1200">
          <a:solidFill>
            <a:schemeClr val="tx1"/>
          </a:solidFill>
          <a:latin typeface="+mn-lt"/>
          <a:ea typeface="+mn-ea"/>
          <a:cs typeface="+mn-cs"/>
        </a:defRPr>
      </a:lvl3pPr>
      <a:lvl4pPr marL="1028700" algn="l" defTabSz="342900" rtl="0" eaLnBrk="1" latinLnBrk="0" hangingPunct="1">
        <a:defRPr sz="1400" kern="1200">
          <a:solidFill>
            <a:schemeClr val="tx1"/>
          </a:solidFill>
          <a:latin typeface="+mn-lt"/>
          <a:ea typeface="+mn-ea"/>
          <a:cs typeface="+mn-cs"/>
        </a:defRPr>
      </a:lvl4pPr>
      <a:lvl5pPr marL="1371600" algn="l" defTabSz="342900" rtl="0" eaLnBrk="1" latinLnBrk="0" hangingPunct="1">
        <a:defRPr sz="1400" kern="1200">
          <a:solidFill>
            <a:schemeClr val="tx1"/>
          </a:solidFill>
          <a:latin typeface="+mn-lt"/>
          <a:ea typeface="+mn-ea"/>
          <a:cs typeface="+mn-cs"/>
        </a:defRPr>
      </a:lvl5pPr>
      <a:lvl6pPr marL="1714500" algn="l" defTabSz="342900" rtl="0" eaLnBrk="1" latinLnBrk="0" hangingPunct="1">
        <a:defRPr sz="1400" kern="1200">
          <a:solidFill>
            <a:schemeClr val="tx1"/>
          </a:solidFill>
          <a:latin typeface="+mn-lt"/>
          <a:ea typeface="+mn-ea"/>
          <a:cs typeface="+mn-cs"/>
        </a:defRPr>
      </a:lvl6pPr>
      <a:lvl7pPr marL="2057400" algn="l" defTabSz="342900" rtl="0" eaLnBrk="1" latinLnBrk="0" hangingPunct="1">
        <a:defRPr sz="1400" kern="1200">
          <a:solidFill>
            <a:schemeClr val="tx1"/>
          </a:solidFill>
          <a:latin typeface="+mn-lt"/>
          <a:ea typeface="+mn-ea"/>
          <a:cs typeface="+mn-cs"/>
        </a:defRPr>
      </a:lvl7pPr>
      <a:lvl8pPr marL="2400300" algn="l" defTabSz="342900" rtl="0" eaLnBrk="1" latinLnBrk="0" hangingPunct="1">
        <a:defRPr sz="1400" kern="1200">
          <a:solidFill>
            <a:schemeClr val="tx1"/>
          </a:solidFill>
          <a:latin typeface="+mn-lt"/>
          <a:ea typeface="+mn-ea"/>
          <a:cs typeface="+mn-cs"/>
        </a:defRPr>
      </a:lvl8pPr>
      <a:lvl9pPr marL="2743200" algn="l" defTabSz="342900" rtl="0" eaLnBrk="1" latinLnBrk="0" hangingPunct="1">
        <a:defRPr sz="1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BEBEBE"/>
        </a:solidFill>
        <a:effectLst/>
      </p:bgPr>
    </p:bg>
    <p:spTree>
      <p:nvGrpSpPr>
        <p:cNvPr id="1" name=""/>
        <p:cNvGrpSpPr/>
        <p:nvPr/>
      </p:nvGrpSpPr>
      <p:grpSpPr>
        <a:xfrm>
          <a:off x="0" y="0"/>
          <a:ext cx="0" cy="0"/>
          <a:chOff x="0" y="0"/>
          <a:chExt cx="0" cy="0"/>
        </a:xfrm>
      </p:grpSpPr>
      <p:pic>
        <p:nvPicPr>
          <p:cNvPr id="2" name="Picture 1" descr="ACCA Brand Frame (16x9)_5.eps"/>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4" name="Picture 3">
            <a:extLst>
              <a:ext uri="{FF2B5EF4-FFF2-40B4-BE49-F238E27FC236}">
                <a16:creationId xmlns:a16="http://schemas.microsoft.com/office/drawing/2014/main" id="{567C63FC-8B10-4DA2-9809-4A415263153A}"/>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6137414" y="494940"/>
            <a:ext cx="2527738" cy="227496"/>
          </a:xfrm>
          <a:prstGeom prst="rect">
            <a:avLst/>
          </a:prstGeom>
        </p:spPr>
      </p:pic>
    </p:spTree>
    <p:extLst>
      <p:ext uri="{BB962C8B-B14F-4D97-AF65-F5344CB8AC3E}">
        <p14:creationId xmlns:p14="http://schemas.microsoft.com/office/powerpoint/2010/main" val="1233700774"/>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5" r:id="rId3"/>
    <p:sldLayoutId id="2147483776" r:id="rId4"/>
    <p:sldLayoutId id="2147483775" r:id="rId5"/>
    <p:sldLayoutId id="2147483777" r:id="rId6"/>
    <p:sldLayoutId id="2147483735" r:id="rId7"/>
    <p:sldLayoutId id="2147483746" r:id="rId8"/>
    <p:sldLayoutId id="2147483747" r:id="rId9"/>
    <p:sldLayoutId id="2147483778" r:id="rId10"/>
    <p:sldLayoutId id="2147483779" r:id="rId11"/>
  </p:sldLayoutIdLst>
  <p:txStyles>
    <p:titleStyle>
      <a:lvl1pPr algn="ctr" defTabSz="3429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400" kern="1200">
          <a:solidFill>
            <a:schemeClr val="tx1"/>
          </a:solidFill>
          <a:latin typeface="+mn-lt"/>
          <a:ea typeface="+mn-ea"/>
          <a:cs typeface="+mn-cs"/>
        </a:defRPr>
      </a:lvl1pPr>
      <a:lvl2pPr marL="342900" algn="l" defTabSz="342900" rtl="0" eaLnBrk="1" latinLnBrk="0" hangingPunct="1">
        <a:defRPr sz="1400" kern="1200">
          <a:solidFill>
            <a:schemeClr val="tx1"/>
          </a:solidFill>
          <a:latin typeface="+mn-lt"/>
          <a:ea typeface="+mn-ea"/>
          <a:cs typeface="+mn-cs"/>
        </a:defRPr>
      </a:lvl2pPr>
      <a:lvl3pPr marL="685800" algn="l" defTabSz="342900" rtl="0" eaLnBrk="1" latinLnBrk="0" hangingPunct="1">
        <a:defRPr sz="1400" kern="1200">
          <a:solidFill>
            <a:schemeClr val="tx1"/>
          </a:solidFill>
          <a:latin typeface="+mn-lt"/>
          <a:ea typeface="+mn-ea"/>
          <a:cs typeface="+mn-cs"/>
        </a:defRPr>
      </a:lvl3pPr>
      <a:lvl4pPr marL="1028700" algn="l" defTabSz="342900" rtl="0" eaLnBrk="1" latinLnBrk="0" hangingPunct="1">
        <a:defRPr sz="1400" kern="1200">
          <a:solidFill>
            <a:schemeClr val="tx1"/>
          </a:solidFill>
          <a:latin typeface="+mn-lt"/>
          <a:ea typeface="+mn-ea"/>
          <a:cs typeface="+mn-cs"/>
        </a:defRPr>
      </a:lvl4pPr>
      <a:lvl5pPr marL="1371600" algn="l" defTabSz="342900" rtl="0" eaLnBrk="1" latinLnBrk="0" hangingPunct="1">
        <a:defRPr sz="1400" kern="1200">
          <a:solidFill>
            <a:schemeClr val="tx1"/>
          </a:solidFill>
          <a:latin typeface="+mn-lt"/>
          <a:ea typeface="+mn-ea"/>
          <a:cs typeface="+mn-cs"/>
        </a:defRPr>
      </a:lvl5pPr>
      <a:lvl6pPr marL="1714500" algn="l" defTabSz="342900" rtl="0" eaLnBrk="1" latinLnBrk="0" hangingPunct="1">
        <a:defRPr sz="1400" kern="1200">
          <a:solidFill>
            <a:schemeClr val="tx1"/>
          </a:solidFill>
          <a:latin typeface="+mn-lt"/>
          <a:ea typeface="+mn-ea"/>
          <a:cs typeface="+mn-cs"/>
        </a:defRPr>
      </a:lvl6pPr>
      <a:lvl7pPr marL="2057400" algn="l" defTabSz="342900" rtl="0" eaLnBrk="1" latinLnBrk="0" hangingPunct="1">
        <a:defRPr sz="1400" kern="1200">
          <a:solidFill>
            <a:schemeClr val="tx1"/>
          </a:solidFill>
          <a:latin typeface="+mn-lt"/>
          <a:ea typeface="+mn-ea"/>
          <a:cs typeface="+mn-cs"/>
        </a:defRPr>
      </a:lvl7pPr>
      <a:lvl8pPr marL="2400300" algn="l" defTabSz="342900" rtl="0" eaLnBrk="1" latinLnBrk="0" hangingPunct="1">
        <a:defRPr sz="1400" kern="1200">
          <a:solidFill>
            <a:schemeClr val="tx1"/>
          </a:solidFill>
          <a:latin typeface="+mn-lt"/>
          <a:ea typeface="+mn-ea"/>
          <a:cs typeface="+mn-cs"/>
        </a:defRPr>
      </a:lvl8pPr>
      <a:lvl9pPr marL="2743200" algn="l" defTabSz="3429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en.wikipedia.org/wiki/File:Bradbury_building_Los_Angeles_c2005_01383u.jpg" TargetMode="External"/><Relationship Id="rId2" Type="http://schemas.openxmlformats.org/officeDocument/2006/relationships/image" Target="../media/image53.jpg"/><Relationship Id="rId1" Type="http://schemas.openxmlformats.org/officeDocument/2006/relationships/slideLayout" Target="../slideLayouts/slideLayout5.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hyperlink" Target="http://academiclifeinem.com/making-your-match-rank-list" TargetMode="External"/><Relationship Id="rId4" Type="http://schemas.openxmlformats.org/officeDocument/2006/relationships/image" Target="../media/image54.jpg"/></Relationships>
</file>

<file path=ppt/slides/_rels/slide13.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hyperlink" Target="http://recoveringengineer.com/category/resolving-conflict/problem-solving/"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en.wikipedia.org/wiki/File:Bradbury_building_Los_Angeles_c2005_01383u.jpg" TargetMode="External"/><Relationship Id="rId2" Type="http://schemas.openxmlformats.org/officeDocument/2006/relationships/image" Target="../media/image53.jpg"/><Relationship Id="rId1" Type="http://schemas.openxmlformats.org/officeDocument/2006/relationships/slideLayout" Target="../slideLayouts/slideLayout5.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6.wmf"/><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14.jpeg"/></Relationships>
</file>

<file path=ppt/slides/_rels/slide1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15.xml"/><Relationship Id="rId4" Type="http://schemas.openxmlformats.org/officeDocument/2006/relationships/hyperlink" Target="http://openclipart.org/detail/185205/teaching-male-by-ousia-185205"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1.xml"/><Relationship Id="rId5" Type="http://schemas.openxmlformats.org/officeDocument/2006/relationships/image" Target="../media/image59.png"/><Relationship Id="rId4" Type="http://schemas.openxmlformats.org/officeDocument/2006/relationships/image" Target="../media/image14.jpeg"/></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hyperlink" Target="http://en.wikipedia.org/wiki/File:Bradbury_building_Los_Angeles_c2005_01383u.jpg" TargetMode="External"/><Relationship Id="rId2" Type="http://schemas.openxmlformats.org/officeDocument/2006/relationships/image" Target="../media/image53.jpg"/><Relationship Id="rId1" Type="http://schemas.openxmlformats.org/officeDocument/2006/relationships/slideLayout" Target="../slideLayouts/slideLayout5.xml"/><Relationship Id="rId4" Type="http://schemas.openxmlformats.org/officeDocument/2006/relationships/image" Target="../media/image14.jpeg"/></Relationships>
</file>

<file path=ppt/slides/_rels/slide2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25.xml.rels><?xml version="1.0" encoding="UTF-8" standalone="yes"?>
<Relationships xmlns="http://schemas.openxmlformats.org/package/2006/relationships"><Relationship Id="rId3" Type="http://schemas.openxmlformats.org/officeDocument/2006/relationships/image" Target="../media/image61.wmf"/><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2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2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28.xml.rels><?xml version="1.0" encoding="UTF-8" standalone="yes"?>
<Relationships xmlns="http://schemas.openxmlformats.org/package/2006/relationships"><Relationship Id="rId3" Type="http://schemas.openxmlformats.org/officeDocument/2006/relationships/image" Target="../media/image64.wmf"/><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2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3.xml.rels><?xml version="1.0" encoding="UTF-8" standalone="yes"?>
<Relationships xmlns="http://schemas.openxmlformats.org/package/2006/relationships"><Relationship Id="rId8" Type="http://schemas.openxmlformats.org/officeDocument/2006/relationships/image" Target="../media/image21.svg"/><Relationship Id="rId13" Type="http://schemas.openxmlformats.org/officeDocument/2006/relationships/image" Target="../media/image26.png"/><Relationship Id="rId18" Type="http://schemas.openxmlformats.org/officeDocument/2006/relationships/image" Target="../media/image31.svg"/><Relationship Id="rId26" Type="http://schemas.openxmlformats.org/officeDocument/2006/relationships/image" Target="../media/image39.svg"/><Relationship Id="rId3" Type="http://schemas.openxmlformats.org/officeDocument/2006/relationships/image" Target="../media/image16.png"/><Relationship Id="rId21" Type="http://schemas.openxmlformats.org/officeDocument/2006/relationships/image" Target="../media/image34.png"/><Relationship Id="rId34" Type="http://schemas.openxmlformats.org/officeDocument/2006/relationships/image" Target="../media/image47.svg"/><Relationship Id="rId7" Type="http://schemas.openxmlformats.org/officeDocument/2006/relationships/image" Target="../media/image20.png"/><Relationship Id="rId12" Type="http://schemas.openxmlformats.org/officeDocument/2006/relationships/image" Target="../media/image25.svg"/><Relationship Id="rId17" Type="http://schemas.openxmlformats.org/officeDocument/2006/relationships/image" Target="../media/image30.png"/><Relationship Id="rId25" Type="http://schemas.openxmlformats.org/officeDocument/2006/relationships/image" Target="../media/image38.png"/><Relationship Id="rId33" Type="http://schemas.openxmlformats.org/officeDocument/2006/relationships/image" Target="../media/image46.png"/><Relationship Id="rId2" Type="http://schemas.openxmlformats.org/officeDocument/2006/relationships/notesSlide" Target="../notesSlides/notesSlide1.xml"/><Relationship Id="rId16" Type="http://schemas.openxmlformats.org/officeDocument/2006/relationships/image" Target="../media/image29.svg"/><Relationship Id="rId20" Type="http://schemas.openxmlformats.org/officeDocument/2006/relationships/image" Target="../media/image33.svg"/><Relationship Id="rId29"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19.svg"/><Relationship Id="rId11" Type="http://schemas.openxmlformats.org/officeDocument/2006/relationships/image" Target="../media/image24.png"/><Relationship Id="rId24" Type="http://schemas.openxmlformats.org/officeDocument/2006/relationships/image" Target="../media/image37.svg"/><Relationship Id="rId32" Type="http://schemas.openxmlformats.org/officeDocument/2006/relationships/image" Target="../media/image45.svg"/><Relationship Id="rId5" Type="http://schemas.openxmlformats.org/officeDocument/2006/relationships/image" Target="../media/image18.png"/><Relationship Id="rId15" Type="http://schemas.openxmlformats.org/officeDocument/2006/relationships/image" Target="../media/image28.png"/><Relationship Id="rId23" Type="http://schemas.openxmlformats.org/officeDocument/2006/relationships/image" Target="../media/image36.png"/><Relationship Id="rId28" Type="http://schemas.openxmlformats.org/officeDocument/2006/relationships/image" Target="../media/image41.svg"/><Relationship Id="rId36" Type="http://schemas.openxmlformats.org/officeDocument/2006/relationships/image" Target="../media/image14.jpeg"/><Relationship Id="rId10" Type="http://schemas.openxmlformats.org/officeDocument/2006/relationships/image" Target="../media/image23.svg"/><Relationship Id="rId19" Type="http://schemas.openxmlformats.org/officeDocument/2006/relationships/image" Target="../media/image32.png"/><Relationship Id="rId31" Type="http://schemas.openxmlformats.org/officeDocument/2006/relationships/image" Target="../media/image44.png"/><Relationship Id="rId4" Type="http://schemas.openxmlformats.org/officeDocument/2006/relationships/image" Target="../media/image17.svg"/><Relationship Id="rId9" Type="http://schemas.openxmlformats.org/officeDocument/2006/relationships/image" Target="../media/image22.png"/><Relationship Id="rId14" Type="http://schemas.openxmlformats.org/officeDocument/2006/relationships/image" Target="../media/image27.svg"/><Relationship Id="rId22" Type="http://schemas.openxmlformats.org/officeDocument/2006/relationships/image" Target="../media/image35.svg"/><Relationship Id="rId27" Type="http://schemas.openxmlformats.org/officeDocument/2006/relationships/image" Target="../media/image40.png"/><Relationship Id="rId30" Type="http://schemas.openxmlformats.org/officeDocument/2006/relationships/image" Target="../media/image43.svg"/><Relationship Id="rId35" Type="http://schemas.openxmlformats.org/officeDocument/2006/relationships/image" Target="../media/image48.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2.xml"/><Relationship Id="rId5" Type="http://schemas.openxmlformats.org/officeDocument/2006/relationships/image" Target="../media/image66.png"/><Relationship Id="rId4" Type="http://schemas.openxmlformats.org/officeDocument/2006/relationships/image" Target="../media/image14.jpeg"/></Relationships>
</file>

<file path=ppt/slides/_rels/slide3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67.wmf"/><Relationship Id="rId2" Type="http://schemas.openxmlformats.org/officeDocument/2006/relationships/notesSlide" Target="../notesSlides/notesSlide26.xml"/><Relationship Id="rId1" Type="http://schemas.openxmlformats.org/officeDocument/2006/relationships/slideLayout" Target="../slideLayouts/slideLayout12.xml"/><Relationship Id="rId4" Type="http://schemas.openxmlformats.org/officeDocument/2006/relationships/image" Target="../media/image14.jpeg"/></Relationships>
</file>

<file path=ppt/slides/_rels/slide33.xml.rels><?xml version="1.0" encoding="UTF-8" standalone="yes"?>
<Relationships xmlns="http://schemas.openxmlformats.org/package/2006/relationships"><Relationship Id="rId3" Type="http://schemas.openxmlformats.org/officeDocument/2006/relationships/image" Target="../media/image68.wmf"/><Relationship Id="rId2" Type="http://schemas.openxmlformats.org/officeDocument/2006/relationships/notesSlide" Target="../notesSlides/notesSlide27.xml"/><Relationship Id="rId1" Type="http://schemas.openxmlformats.org/officeDocument/2006/relationships/slideLayout" Target="../slideLayouts/slideLayout12.xml"/><Relationship Id="rId4" Type="http://schemas.openxmlformats.org/officeDocument/2006/relationships/image" Target="../media/image14.jpeg"/></Relationships>
</file>

<file path=ppt/slides/_rels/slide34.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hyperlink" Target="http://ois-it11.blogspot.com/2013_03_01_archive.html"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hyperlink" Target="http://en.wikipedia.org/wiki/File:Bradbury_building_Los_Angeles_c2005_01383u.jpg" TargetMode="External"/><Relationship Id="rId2" Type="http://schemas.openxmlformats.org/officeDocument/2006/relationships/image" Target="../media/image53.jpg"/><Relationship Id="rId1" Type="http://schemas.openxmlformats.org/officeDocument/2006/relationships/slideLayout" Target="../slideLayouts/slideLayout5.xml"/><Relationship Id="rId4" Type="http://schemas.openxmlformats.org/officeDocument/2006/relationships/image" Target="../media/image14.jpeg"/></Relationships>
</file>

<file path=ppt/slides/_rels/slide3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70.wmf"/><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39.xml.rels><?xml version="1.0" encoding="UTF-8" standalone="yes"?>
<Relationships xmlns="http://schemas.openxmlformats.org/package/2006/relationships"><Relationship Id="rId3" Type="http://schemas.openxmlformats.org/officeDocument/2006/relationships/image" Target="../media/image61.wmf"/><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50.png"/></Relationships>
</file>

<file path=ppt/slides/_rels/slide4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slideLayout" Target="../slideLayouts/slideLayout14.xml"/><Relationship Id="rId1" Type="http://schemas.openxmlformats.org/officeDocument/2006/relationships/themeOverride" Target="../theme/themeOverride2.xml"/><Relationship Id="rId4" Type="http://schemas.openxmlformats.org/officeDocument/2006/relationships/image" Target="../media/image14.jpeg"/></Relationships>
</file>

<file path=ppt/slides/_rels/slide43.xml.rels><?xml version="1.0" encoding="UTF-8" standalone="yes"?>
<Relationships xmlns="http://schemas.openxmlformats.org/package/2006/relationships"><Relationship Id="rId3" Type="http://schemas.openxmlformats.org/officeDocument/2006/relationships/hyperlink" Target="http://en.wikipedia.org/wiki/File:Bradbury_building_Los_Angeles_c2005_01383u.jpg" TargetMode="External"/><Relationship Id="rId2" Type="http://schemas.openxmlformats.org/officeDocument/2006/relationships/image" Target="../media/image53.jpg"/><Relationship Id="rId1" Type="http://schemas.openxmlformats.org/officeDocument/2006/relationships/slideLayout" Target="../slideLayouts/slideLayout5.xml"/><Relationship Id="rId4" Type="http://schemas.openxmlformats.org/officeDocument/2006/relationships/image" Target="../media/image14.jpeg"/></Relationships>
</file>

<file path=ppt/slides/_rels/slide4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hyperlink" Target="http://2010.igem.org/Team:UNIPV-Pavia/Project/solution" TargetMode="External"/><Relationship Id="rId4" Type="http://schemas.openxmlformats.org/officeDocument/2006/relationships/image" Target="../media/image72.jpg"/></Relationships>
</file>

<file path=ppt/slides/_rels/slide45.xml.rels><?xml version="1.0" encoding="UTF-8" standalone="yes"?>
<Relationships xmlns="http://schemas.openxmlformats.org/package/2006/relationships"><Relationship Id="rId3" Type="http://schemas.openxmlformats.org/officeDocument/2006/relationships/hyperlink" Target="http://en.wikipedia.org/wiki/File:Bradbury_building_Los_Angeles_c2005_01383u.jpg" TargetMode="External"/><Relationship Id="rId2" Type="http://schemas.openxmlformats.org/officeDocument/2006/relationships/image" Target="../media/image53.jpg"/><Relationship Id="rId1" Type="http://schemas.openxmlformats.org/officeDocument/2006/relationships/slideLayout" Target="../slideLayouts/slideLayout5.xml"/><Relationship Id="rId4" Type="http://schemas.openxmlformats.org/officeDocument/2006/relationships/image" Target="../media/image14.jpeg"/></Relationships>
</file>

<file path=ppt/slides/_rels/slide4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hyperlink" Target="http://en.wikipedia.org/wiki/File:Bradbury_building_Los_Angeles_c2005_01383u.jpg" TargetMode="External"/><Relationship Id="rId2" Type="http://schemas.openxmlformats.org/officeDocument/2006/relationships/image" Target="../media/image53.jpg"/><Relationship Id="rId1" Type="http://schemas.openxmlformats.org/officeDocument/2006/relationships/slideLayout" Target="../slideLayouts/slideLayout5.xml"/><Relationship Id="rId4" Type="http://schemas.openxmlformats.org/officeDocument/2006/relationships/image" Target="../media/image14.jpeg"/></Relationships>
</file>

<file path=ppt/slides/_rels/slide4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9.xml"/><Relationship Id="rId1" Type="http://schemas.openxmlformats.org/officeDocument/2006/relationships/slideLayout" Target="../slideLayouts/slideLayout7.xml"/><Relationship Id="rId5" Type="http://schemas.openxmlformats.org/officeDocument/2006/relationships/hyperlink" Target="http://tapchilaptrinh.vn/tag/dong-luc-hoc-tap/" TargetMode="External"/><Relationship Id="rId4" Type="http://schemas.openxmlformats.org/officeDocument/2006/relationships/image" Target="../media/image73.jpg"/></Relationships>
</file>

<file path=ppt/slides/_rels/slide5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74.png"/></Relationships>
</file>

<file path=ppt/slides/_rels/slide5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75.png"/></Relationships>
</file>

<file path=ppt/slides/_rels/slide5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76.png"/></Relationships>
</file>

<file path=ppt/slides/_rels/slide5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6.xml"/><Relationship Id="rId1" Type="http://schemas.openxmlformats.org/officeDocument/2006/relationships/slideLayout" Target="../slideLayouts/slideLayout12.xml"/><Relationship Id="rId4" Type="http://schemas.openxmlformats.org/officeDocument/2006/relationships/image" Target="../media/image14.jpe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5.xml"/><Relationship Id="rId1" Type="http://schemas.openxmlformats.org/officeDocument/2006/relationships/themeOverride" Target="../theme/themeOverride3.xml"/><Relationship Id="rId6" Type="http://schemas.openxmlformats.org/officeDocument/2006/relationships/image" Target="../media/image14.jpeg"/><Relationship Id="rId5" Type="http://schemas.openxmlformats.org/officeDocument/2006/relationships/hyperlink" Target="http://en.wikipedia.org/wiki/File:Bradbury_building_Los_Angeles_c2005_01383u.jpg" TargetMode="External"/><Relationship Id="rId4" Type="http://schemas.openxmlformats.org/officeDocument/2006/relationships/image" Target="../media/image53.jpg"/></Relationships>
</file>

<file path=ppt/slides/_rels/slide5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8.xml"/><Relationship Id="rId1" Type="http://schemas.openxmlformats.org/officeDocument/2006/relationships/slideLayout" Target="../slideLayouts/slideLayout7.xml"/><Relationship Id="rId5" Type="http://schemas.openxmlformats.org/officeDocument/2006/relationships/hyperlink" Target="http://commons.wikimedia.org/wiki/File:Notepad_icon.svg" TargetMode="External"/><Relationship Id="rId4" Type="http://schemas.openxmlformats.org/officeDocument/2006/relationships/image" Target="../media/image78.png"/></Relationships>
</file>

<file path=ppt/slides/_rels/slide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6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79.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51.jpe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slideLayout" Target="../slideLayouts/slideLayout14.xml"/><Relationship Id="rId1" Type="http://schemas.openxmlformats.org/officeDocument/2006/relationships/themeOverride" Target="../theme/themeOverride1.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98218" y="1529701"/>
            <a:ext cx="7277815" cy="268620"/>
          </a:xfrm>
        </p:spPr>
        <p:txBody>
          <a:bodyPr>
            <a:normAutofit fontScale="90000"/>
          </a:bodyPr>
          <a:lstStyle/>
          <a:p>
            <a:r>
              <a:rPr lang="en-GB" sz="2000" b="1" dirty="0"/>
              <a:t>Ross Maynard FCMA</a:t>
            </a:r>
          </a:p>
        </p:txBody>
      </p:sp>
      <p:sp>
        <p:nvSpPr>
          <p:cNvPr id="3" name="Text Placeholder 2"/>
          <p:cNvSpPr>
            <a:spLocks noGrp="1"/>
          </p:cNvSpPr>
          <p:nvPr>
            <p:ph type="body" sz="quarter" idx="10"/>
          </p:nvPr>
        </p:nvSpPr>
        <p:spPr>
          <a:xfrm>
            <a:off x="933093" y="2571750"/>
            <a:ext cx="4868618" cy="1527284"/>
          </a:xfrm>
        </p:spPr>
        <p:txBody>
          <a:bodyPr>
            <a:normAutofit/>
          </a:bodyPr>
          <a:lstStyle/>
          <a:p>
            <a:r>
              <a:rPr lang="en-GB" sz="2800" b="1" dirty="0"/>
              <a:t>Problem Solving and Decision Making: </a:t>
            </a:r>
            <a:r>
              <a:rPr lang="en-GB" sz="2800" b="1" dirty="0">
                <a:solidFill>
                  <a:srgbClr val="C00000"/>
                </a:solidFill>
              </a:rPr>
              <a:t>Creatively</a:t>
            </a:r>
          </a:p>
          <a:p>
            <a:endParaRPr lang="en-GB" dirty="0"/>
          </a:p>
        </p:txBody>
      </p:sp>
      <p:pic>
        <p:nvPicPr>
          <p:cNvPr id="4" name="Picture 6" descr="ideasintoaction">
            <a:extLst>
              <a:ext uri="{FF2B5EF4-FFF2-40B4-BE49-F238E27FC236}">
                <a16:creationId xmlns:a16="http://schemas.microsoft.com/office/drawing/2014/main" id="{73FD85D6-69BE-43F0-8493-387ED811E5A4}"/>
              </a:ext>
            </a:extLst>
          </p:cNvPr>
          <p:cNvPicPr>
            <a:picLocks noChangeAspect="1" noChangeArrowheads="1"/>
          </p:cNvPicPr>
          <p:nvPr/>
        </p:nvPicPr>
        <p:blipFill>
          <a:blip r:embed="rId3"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5" name="Picture 4" descr="ideasintoaction">
            <a:extLst>
              <a:ext uri="{FF2B5EF4-FFF2-40B4-BE49-F238E27FC236}">
                <a16:creationId xmlns:a16="http://schemas.microsoft.com/office/drawing/2014/main" id="{391705D2-78D1-4A70-8A64-82B8284DDC0F}"/>
              </a:ext>
            </a:extLst>
          </p:cNvPr>
          <p:cNvPicPr>
            <a:picLocks noChangeAspect="1" noChangeArrowheads="1"/>
          </p:cNvPicPr>
          <p:nvPr/>
        </p:nvPicPr>
        <p:blipFill>
          <a:blip r:embed="rId3"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3266038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3B74C-C3FF-4B25-B1AD-962D60CA98C3}"/>
              </a:ext>
            </a:extLst>
          </p:cNvPr>
          <p:cNvSpPr>
            <a:spLocks noGrp="1"/>
          </p:cNvSpPr>
          <p:nvPr>
            <p:ph type="title"/>
          </p:nvPr>
        </p:nvSpPr>
        <p:spPr>
          <a:xfrm>
            <a:off x="933092" y="431175"/>
            <a:ext cx="7277815" cy="695259"/>
          </a:xfrm>
        </p:spPr>
        <p:txBody>
          <a:bodyPr>
            <a:normAutofit/>
          </a:bodyPr>
          <a:lstStyle/>
          <a:p>
            <a:pPr>
              <a:spcBef>
                <a:spcPts val="600"/>
              </a:spcBef>
              <a:spcAft>
                <a:spcPts val="600"/>
              </a:spcAft>
            </a:pPr>
            <a:r>
              <a:rPr lang="en-GB" b="1" dirty="0"/>
              <a:t>Applying new thinking to “old” problems</a:t>
            </a:r>
          </a:p>
        </p:txBody>
      </p:sp>
      <p:sp>
        <p:nvSpPr>
          <p:cNvPr id="3" name="Content Placeholder 2">
            <a:extLst>
              <a:ext uri="{FF2B5EF4-FFF2-40B4-BE49-F238E27FC236}">
                <a16:creationId xmlns:a16="http://schemas.microsoft.com/office/drawing/2014/main" id="{45CFF5DF-68CF-4B40-8197-11849C64B609}"/>
              </a:ext>
            </a:extLst>
          </p:cNvPr>
          <p:cNvSpPr>
            <a:spLocks noGrp="1"/>
          </p:cNvSpPr>
          <p:nvPr>
            <p:ph idx="1"/>
          </p:nvPr>
        </p:nvSpPr>
        <p:spPr>
          <a:xfrm>
            <a:off x="574826" y="956441"/>
            <a:ext cx="7277100" cy="3563007"/>
          </a:xfrm>
        </p:spPr>
        <p:txBody>
          <a:bodyPr>
            <a:normAutofit lnSpcReduction="10000"/>
          </a:bodyPr>
          <a:lstStyle/>
          <a:p>
            <a:pPr marL="285750" indent="-285750" algn="just">
              <a:spcAft>
                <a:spcPts val="600"/>
              </a:spcAft>
              <a:buFont typeface="Arial" panose="020B0604020202020204" pitchFamily="34" charset="0"/>
              <a:buChar char="•"/>
            </a:pPr>
            <a:r>
              <a:rPr lang="en-US" sz="1700" dirty="0">
                <a:solidFill>
                  <a:schemeClr val="tx1"/>
                </a:solidFill>
              </a:rPr>
              <a:t>Most customers buy </a:t>
            </a:r>
            <a:r>
              <a:rPr lang="en-US" sz="1700" b="1" dirty="0">
                <a:solidFill>
                  <a:schemeClr val="tx1"/>
                </a:solidFill>
              </a:rPr>
              <a:t>insurance</a:t>
            </a:r>
            <a:r>
              <a:rPr lang="en-US" sz="1700" dirty="0">
                <a:solidFill>
                  <a:schemeClr val="tx1"/>
                </a:solidFill>
              </a:rPr>
              <a:t> with the knowledge that they will get little value out of relationship. </a:t>
            </a:r>
          </a:p>
          <a:p>
            <a:pPr marL="516731" lvl="1" indent="-285750" algn="just">
              <a:spcAft>
                <a:spcPts val="600"/>
              </a:spcAft>
              <a:buFont typeface="Arial" panose="020B0604020202020204" pitchFamily="34" charset="0"/>
              <a:buChar char="•"/>
            </a:pPr>
            <a:r>
              <a:rPr lang="en-US" sz="1700" i="1" dirty="0">
                <a:solidFill>
                  <a:schemeClr val="tx1"/>
                </a:solidFill>
              </a:rPr>
              <a:t>Solution 1</a:t>
            </a:r>
            <a:r>
              <a:rPr lang="en-US" sz="1700" dirty="0">
                <a:solidFill>
                  <a:schemeClr val="tx1"/>
                </a:solidFill>
              </a:rPr>
              <a:t>: using artificial intelligence to make the underwriting and claims process easier.</a:t>
            </a:r>
          </a:p>
          <a:p>
            <a:pPr marL="516731" lvl="1" indent="-285750" algn="just">
              <a:spcAft>
                <a:spcPts val="600"/>
              </a:spcAft>
              <a:buFont typeface="Arial" panose="020B0604020202020204" pitchFamily="34" charset="0"/>
              <a:buChar char="•"/>
            </a:pPr>
            <a:r>
              <a:rPr lang="en-US" sz="1700" i="1" dirty="0">
                <a:solidFill>
                  <a:schemeClr val="tx1"/>
                </a:solidFill>
              </a:rPr>
              <a:t>Solution 2</a:t>
            </a:r>
            <a:r>
              <a:rPr lang="en-US" sz="1700" dirty="0">
                <a:solidFill>
                  <a:schemeClr val="tx1"/>
                </a:solidFill>
              </a:rPr>
              <a:t>: unclaimed insurance money donated to a charity of the customer’s choice</a:t>
            </a:r>
          </a:p>
          <a:p>
            <a:pPr marL="285750" indent="-285750" algn="just">
              <a:spcAft>
                <a:spcPts val="600"/>
              </a:spcAft>
              <a:buFont typeface="Arial" panose="020B0604020202020204" pitchFamily="34" charset="0"/>
              <a:buChar char="•"/>
            </a:pPr>
            <a:r>
              <a:rPr lang="en-GB" sz="1700" b="1" dirty="0">
                <a:solidFill>
                  <a:schemeClr val="tx1"/>
                </a:solidFill>
              </a:rPr>
              <a:t>Retail</a:t>
            </a:r>
            <a:r>
              <a:rPr lang="en-GB" sz="1700" dirty="0">
                <a:solidFill>
                  <a:schemeClr val="tx1"/>
                </a:solidFill>
              </a:rPr>
              <a:t> – queues and delays at tills/ pay points</a:t>
            </a:r>
          </a:p>
          <a:p>
            <a:pPr marL="516731" lvl="1" indent="-285750" algn="just">
              <a:spcAft>
                <a:spcPts val="600"/>
              </a:spcAft>
              <a:buFont typeface="Arial" panose="020B0604020202020204" pitchFamily="34" charset="0"/>
              <a:buChar char="•"/>
            </a:pPr>
            <a:r>
              <a:rPr lang="en-US" sz="1700" i="1" dirty="0">
                <a:solidFill>
                  <a:schemeClr val="tx1"/>
                </a:solidFill>
              </a:rPr>
              <a:t>Solution</a:t>
            </a:r>
            <a:r>
              <a:rPr lang="en-US" sz="1700" dirty="0">
                <a:solidFill>
                  <a:schemeClr val="tx1"/>
                </a:solidFill>
              </a:rPr>
              <a:t>: automated order points; self-service pay points</a:t>
            </a:r>
          </a:p>
          <a:p>
            <a:pPr marL="285750" indent="-285750" algn="just">
              <a:spcAft>
                <a:spcPts val="600"/>
              </a:spcAft>
              <a:buFont typeface="Arial" panose="020B0604020202020204" pitchFamily="34" charset="0"/>
              <a:buChar char="•"/>
            </a:pPr>
            <a:r>
              <a:rPr lang="en-US" sz="1700" dirty="0">
                <a:solidFill>
                  <a:schemeClr val="tx1"/>
                </a:solidFill>
              </a:rPr>
              <a:t>High levels of returns of </a:t>
            </a:r>
            <a:r>
              <a:rPr lang="en-US" sz="1700" b="1" dirty="0">
                <a:solidFill>
                  <a:schemeClr val="tx1"/>
                </a:solidFill>
              </a:rPr>
              <a:t>clothing bought online </a:t>
            </a:r>
            <a:r>
              <a:rPr lang="en-US" sz="1700" dirty="0">
                <a:solidFill>
                  <a:schemeClr val="tx1"/>
                </a:solidFill>
              </a:rPr>
              <a:t>– sizing issues</a:t>
            </a:r>
          </a:p>
          <a:p>
            <a:pPr marL="516731" lvl="1" indent="-285750" algn="just">
              <a:spcAft>
                <a:spcPts val="600"/>
              </a:spcAft>
              <a:buFont typeface="Arial" panose="020B0604020202020204" pitchFamily="34" charset="0"/>
              <a:buChar char="•"/>
            </a:pPr>
            <a:r>
              <a:rPr lang="en-US" sz="1700" i="1" dirty="0">
                <a:solidFill>
                  <a:schemeClr val="tx1"/>
                </a:solidFill>
              </a:rPr>
              <a:t>Solution</a:t>
            </a:r>
            <a:r>
              <a:rPr lang="en-US" sz="1700" dirty="0">
                <a:solidFill>
                  <a:schemeClr val="tx1"/>
                </a:solidFill>
              </a:rPr>
              <a:t>: Amazon allows customers to try before they buy</a:t>
            </a:r>
          </a:p>
          <a:p>
            <a:pPr marL="516731" lvl="1" indent="-285750" algn="just">
              <a:buFont typeface="Arial" panose="020B0604020202020204" pitchFamily="34" charset="0"/>
              <a:buChar char="•"/>
            </a:pPr>
            <a:endParaRPr lang="en-US" sz="1700" dirty="0">
              <a:solidFill>
                <a:schemeClr val="tx1"/>
              </a:solidFill>
            </a:endParaRPr>
          </a:p>
          <a:p>
            <a:pPr marL="516731" lvl="1" indent="-285750" algn="just">
              <a:buFont typeface="Arial" panose="020B0604020202020204" pitchFamily="34" charset="0"/>
              <a:buChar char="•"/>
            </a:pPr>
            <a:endParaRPr lang="en-GB" sz="1700" dirty="0">
              <a:solidFill>
                <a:schemeClr val="tx1"/>
              </a:solidFill>
            </a:endParaRPr>
          </a:p>
        </p:txBody>
      </p:sp>
      <p:pic>
        <p:nvPicPr>
          <p:cNvPr id="5" name="Picture 6" descr="ideasintoaction">
            <a:extLst>
              <a:ext uri="{FF2B5EF4-FFF2-40B4-BE49-F238E27FC236}">
                <a16:creationId xmlns:a16="http://schemas.microsoft.com/office/drawing/2014/main" id="{FBD6AACD-DEC3-4AED-869A-B29FE1B4FDEE}"/>
              </a:ext>
            </a:extLst>
          </p:cNvPr>
          <p:cNvPicPr>
            <a:picLocks noChangeAspect="1" noChangeArrowheads="1"/>
          </p:cNvPicPr>
          <p:nvPr/>
        </p:nvPicPr>
        <p:blipFill>
          <a:blip r:embed="rId3"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6" name="Picture 5" descr="ideasintoaction">
            <a:extLst>
              <a:ext uri="{FF2B5EF4-FFF2-40B4-BE49-F238E27FC236}">
                <a16:creationId xmlns:a16="http://schemas.microsoft.com/office/drawing/2014/main" id="{2131AEE0-D3D2-4996-B6FF-5E377DF20DD5}"/>
              </a:ext>
            </a:extLst>
          </p:cNvPr>
          <p:cNvPicPr>
            <a:picLocks noChangeAspect="1" noChangeArrowheads="1"/>
          </p:cNvPicPr>
          <p:nvPr/>
        </p:nvPicPr>
        <p:blipFill>
          <a:blip r:embed="rId3"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4279922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837473B0-CC2E-450A-ABE3-18F120FF3D39}">
                <a1611:picAttrSrcUrl xmlns:a1611="http://schemas.microsoft.com/office/drawing/2016/11/main" r:id="rId3"/>
              </a:ext>
            </a:extLst>
          </a:blip>
          <a:srcRect/>
          <a:stretch>
            <a:fillRect t="-22000" b="-22000"/>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4FCF832-BF73-4C5B-AA83-F9896AA2748C}"/>
              </a:ext>
            </a:extLst>
          </p:cNvPr>
          <p:cNvSpPr>
            <a:spLocks noGrp="1"/>
          </p:cNvSpPr>
          <p:nvPr>
            <p:ph type="body" sz="quarter" idx="10"/>
          </p:nvPr>
        </p:nvSpPr>
        <p:spPr/>
        <p:txBody>
          <a:bodyPr>
            <a:normAutofit/>
          </a:bodyPr>
          <a:lstStyle/>
          <a:p>
            <a:r>
              <a:rPr lang="en-GB" sz="2800" b="1" dirty="0">
                <a:solidFill>
                  <a:schemeClr val="bg1"/>
                </a:solidFill>
              </a:rPr>
              <a:t>Steps to Creative Problem Solving and Decision Making</a:t>
            </a:r>
          </a:p>
          <a:p>
            <a:endParaRPr lang="en-GB" sz="2800" b="1" dirty="0">
              <a:solidFill>
                <a:schemeClr val="bg1"/>
              </a:solidFill>
            </a:endParaRPr>
          </a:p>
        </p:txBody>
      </p:sp>
      <p:pic>
        <p:nvPicPr>
          <p:cNvPr id="3" name="Picture 6" descr="ideasintoaction">
            <a:extLst>
              <a:ext uri="{FF2B5EF4-FFF2-40B4-BE49-F238E27FC236}">
                <a16:creationId xmlns:a16="http://schemas.microsoft.com/office/drawing/2014/main" id="{4FDBD013-967B-4E40-968B-582F7FB47092}"/>
              </a:ext>
            </a:extLst>
          </p:cNvPr>
          <p:cNvPicPr>
            <a:picLocks noChangeAspect="1" noChangeArrowheads="1"/>
          </p:cNvPicPr>
          <p:nvPr/>
        </p:nvPicPr>
        <p:blipFill>
          <a:blip r:embed="rId4"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5" name="Picture 4" descr="ideasintoaction">
            <a:extLst>
              <a:ext uri="{FF2B5EF4-FFF2-40B4-BE49-F238E27FC236}">
                <a16:creationId xmlns:a16="http://schemas.microsoft.com/office/drawing/2014/main" id="{2EE7206C-9AC2-440C-9232-A2D397212515}"/>
              </a:ext>
            </a:extLst>
          </p:cNvPr>
          <p:cNvPicPr>
            <a:picLocks noChangeAspect="1" noChangeArrowheads="1"/>
          </p:cNvPicPr>
          <p:nvPr/>
        </p:nvPicPr>
        <p:blipFill>
          <a:blip r:embed="rId4"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2761323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D1B92-BB80-4ECA-A0A8-834E33CC84D5}"/>
              </a:ext>
            </a:extLst>
          </p:cNvPr>
          <p:cNvSpPr>
            <a:spLocks noGrp="1"/>
          </p:cNvSpPr>
          <p:nvPr>
            <p:ph type="title"/>
          </p:nvPr>
        </p:nvSpPr>
        <p:spPr>
          <a:xfrm>
            <a:off x="998220" y="502920"/>
            <a:ext cx="7277815" cy="411480"/>
          </a:xfrm>
        </p:spPr>
        <p:txBody>
          <a:bodyPr/>
          <a:lstStyle/>
          <a:p>
            <a:r>
              <a:rPr lang="en-GB" b="1" dirty="0"/>
              <a:t>Better Thinking: Better Results</a:t>
            </a:r>
          </a:p>
        </p:txBody>
      </p:sp>
      <p:sp>
        <p:nvSpPr>
          <p:cNvPr id="3" name="Content Placeholder 2">
            <a:extLst>
              <a:ext uri="{FF2B5EF4-FFF2-40B4-BE49-F238E27FC236}">
                <a16:creationId xmlns:a16="http://schemas.microsoft.com/office/drawing/2014/main" id="{20E328C2-531C-4CFE-9C7F-9082D4C6E834}"/>
              </a:ext>
            </a:extLst>
          </p:cNvPr>
          <p:cNvSpPr>
            <a:spLocks noGrp="1"/>
          </p:cNvSpPr>
          <p:nvPr>
            <p:ph idx="1"/>
          </p:nvPr>
        </p:nvSpPr>
        <p:spPr>
          <a:xfrm>
            <a:off x="464143" y="914400"/>
            <a:ext cx="7560617" cy="3401673"/>
          </a:xfrm>
        </p:spPr>
        <p:txBody>
          <a:bodyPr>
            <a:normAutofit/>
          </a:bodyPr>
          <a:lstStyle/>
          <a:p>
            <a:pPr marL="342900" indent="-342900" algn="just">
              <a:buFont typeface="+mj-lt"/>
              <a:buAutoNum type="arabicPeriod"/>
            </a:pPr>
            <a:r>
              <a:rPr lang="en-GB" dirty="0"/>
              <a:t>The first step to more creative problem solving and decision making is to form a group with a mix of thinking styles.</a:t>
            </a:r>
          </a:p>
          <a:p>
            <a:pPr marL="342900" indent="-342900" algn="just">
              <a:buFont typeface="+mj-lt"/>
              <a:buAutoNum type="arabicPeriod"/>
            </a:pPr>
            <a:r>
              <a:rPr lang="en-GB" dirty="0"/>
              <a:t>The second step is to follow a process:</a:t>
            </a:r>
          </a:p>
          <a:p>
            <a:pPr marL="573881" lvl="1" indent="-342900" algn="just">
              <a:buFont typeface="+mj-lt"/>
              <a:buAutoNum type="arabicPeriod"/>
            </a:pPr>
            <a:r>
              <a:rPr lang="en-GB" dirty="0"/>
              <a:t>Define the Problem</a:t>
            </a:r>
          </a:p>
          <a:p>
            <a:pPr marL="573881" lvl="1" indent="-342900" algn="just">
              <a:buFont typeface="+mj-lt"/>
              <a:buAutoNum type="arabicPeriod"/>
            </a:pPr>
            <a:r>
              <a:rPr lang="en-GB" dirty="0"/>
              <a:t>Analyse the Problem</a:t>
            </a:r>
          </a:p>
          <a:p>
            <a:pPr marL="573881" lvl="1" indent="-342900" algn="just">
              <a:buFont typeface="+mj-lt"/>
              <a:buAutoNum type="arabicPeriod"/>
            </a:pPr>
            <a:r>
              <a:rPr lang="en-GB" dirty="0"/>
              <a:t>Generate Ideas</a:t>
            </a:r>
          </a:p>
          <a:p>
            <a:pPr marL="573881" lvl="1" indent="-342900" algn="just">
              <a:buFont typeface="+mj-lt"/>
              <a:buAutoNum type="arabicPeriod"/>
            </a:pPr>
            <a:r>
              <a:rPr lang="en-GB" dirty="0"/>
              <a:t>Test the Solutions</a:t>
            </a:r>
          </a:p>
          <a:p>
            <a:pPr marL="573881" lvl="1" indent="-342900" algn="just">
              <a:buFont typeface="+mj-lt"/>
              <a:buAutoNum type="arabicPeriod"/>
            </a:pPr>
            <a:r>
              <a:rPr lang="en-GB" dirty="0"/>
              <a:t>Decide: Select and implement a Solution</a:t>
            </a:r>
          </a:p>
          <a:p>
            <a:pPr marL="342900" indent="-342900" algn="just">
              <a:buFont typeface="+mj-lt"/>
              <a:buAutoNum type="arabicPeriod"/>
            </a:pPr>
            <a:r>
              <a:rPr lang="en-GB" dirty="0"/>
              <a:t>Not everyone in the group will like the idea of a “process” (</a:t>
            </a:r>
            <a:r>
              <a:rPr lang="en-GB" dirty="0" err="1"/>
              <a:t>synthesists</a:t>
            </a:r>
            <a:r>
              <a:rPr lang="en-GB" dirty="0"/>
              <a:t> and realists for example) but you need them in the group so build rapport with them so they will join in.</a:t>
            </a:r>
          </a:p>
        </p:txBody>
      </p:sp>
      <p:sp>
        <p:nvSpPr>
          <p:cNvPr id="4" name="TextBox 3">
            <a:extLst>
              <a:ext uri="{FF2B5EF4-FFF2-40B4-BE49-F238E27FC236}">
                <a16:creationId xmlns:a16="http://schemas.microsoft.com/office/drawing/2014/main" id="{6C972E12-80B5-45D0-8E95-48A37D46C6CE}"/>
              </a:ext>
            </a:extLst>
          </p:cNvPr>
          <p:cNvSpPr txBox="1"/>
          <p:nvPr/>
        </p:nvSpPr>
        <p:spPr>
          <a:xfrm>
            <a:off x="338505" y="4142778"/>
            <a:ext cx="7811892" cy="584775"/>
          </a:xfrm>
          <a:prstGeom prst="rect">
            <a:avLst/>
          </a:prstGeom>
          <a:solidFill>
            <a:srgbClr val="C80000"/>
          </a:solidFill>
          <a:ln>
            <a:solidFill>
              <a:schemeClr val="accent1"/>
            </a:solidFill>
          </a:ln>
        </p:spPr>
        <p:txBody>
          <a:bodyPr wrap="square" rtlCol="0">
            <a:spAutoFit/>
          </a:bodyPr>
          <a:lstStyle/>
          <a:p>
            <a:pPr algn="ctr"/>
            <a:r>
              <a:rPr lang="en-US" sz="1600" b="1" dirty="0">
                <a:solidFill>
                  <a:schemeClr val="bg1"/>
                </a:solidFill>
              </a:rPr>
              <a:t>“A problem never exists in isolation; it is surrounded by other problems”</a:t>
            </a:r>
          </a:p>
          <a:p>
            <a:pPr algn="r"/>
            <a:r>
              <a:rPr lang="en-US" sz="1600" b="1" i="1" dirty="0">
                <a:solidFill>
                  <a:schemeClr val="bg1"/>
                </a:solidFill>
              </a:rPr>
              <a:t>Russell L. </a:t>
            </a:r>
            <a:r>
              <a:rPr lang="en-US" sz="1600" b="1" i="1" dirty="0" err="1">
                <a:solidFill>
                  <a:schemeClr val="bg1"/>
                </a:solidFill>
              </a:rPr>
              <a:t>Ackoff</a:t>
            </a:r>
            <a:r>
              <a:rPr lang="en-US" sz="1600" b="1" i="1" dirty="0">
                <a:solidFill>
                  <a:schemeClr val="bg1"/>
                </a:solidFill>
              </a:rPr>
              <a:t>, 1956 </a:t>
            </a:r>
          </a:p>
        </p:txBody>
      </p:sp>
      <p:pic>
        <p:nvPicPr>
          <p:cNvPr id="5" name="Picture 6" descr="ideasintoaction">
            <a:extLst>
              <a:ext uri="{FF2B5EF4-FFF2-40B4-BE49-F238E27FC236}">
                <a16:creationId xmlns:a16="http://schemas.microsoft.com/office/drawing/2014/main" id="{C2517AF4-22F3-4AD0-A4AD-EFA58C63F2B8}"/>
              </a:ext>
            </a:extLst>
          </p:cNvPr>
          <p:cNvPicPr>
            <a:picLocks noChangeAspect="1" noChangeArrowheads="1"/>
          </p:cNvPicPr>
          <p:nvPr/>
        </p:nvPicPr>
        <p:blipFill>
          <a:blip r:embed="rId3"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6" name="Picture 5" descr="ideasintoaction">
            <a:extLst>
              <a:ext uri="{FF2B5EF4-FFF2-40B4-BE49-F238E27FC236}">
                <a16:creationId xmlns:a16="http://schemas.microsoft.com/office/drawing/2014/main" id="{D7D65DE6-327B-447F-806D-C4C6BDDC1D03}"/>
              </a:ext>
            </a:extLst>
          </p:cNvPr>
          <p:cNvPicPr>
            <a:picLocks noChangeAspect="1" noChangeArrowheads="1"/>
          </p:cNvPicPr>
          <p:nvPr/>
        </p:nvPicPr>
        <p:blipFill>
          <a:blip r:embed="rId3"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pic>
        <p:nvPicPr>
          <p:cNvPr id="8" name="Picture 7" descr="A picture containing tool&#10;&#10;Description automatically generated">
            <a:extLst>
              <a:ext uri="{FF2B5EF4-FFF2-40B4-BE49-F238E27FC236}">
                <a16:creationId xmlns:a16="http://schemas.microsoft.com/office/drawing/2014/main" id="{C2D45371-5132-4C1E-9BF1-EAD8B6D6E1A6}"/>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4572000" y="1325880"/>
            <a:ext cx="2254992" cy="1795857"/>
          </a:xfrm>
          <a:prstGeom prst="rect">
            <a:avLst/>
          </a:prstGeom>
        </p:spPr>
      </p:pic>
    </p:spTree>
    <p:extLst>
      <p:ext uri="{BB962C8B-B14F-4D97-AF65-F5344CB8AC3E}">
        <p14:creationId xmlns:p14="http://schemas.microsoft.com/office/powerpoint/2010/main" val="2836001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431E97-F9CB-46A6-9802-DDD18FC253F0}"/>
              </a:ext>
            </a:extLst>
          </p:cNvPr>
          <p:cNvSpPr>
            <a:spLocks noGrp="1"/>
          </p:cNvSpPr>
          <p:nvPr>
            <p:ph type="title"/>
          </p:nvPr>
        </p:nvSpPr>
        <p:spPr/>
        <p:txBody>
          <a:bodyPr/>
          <a:lstStyle/>
          <a:p>
            <a:r>
              <a:rPr lang="en-GB" b="1" dirty="0"/>
              <a:t>There are numerous similar problem-solving methods</a:t>
            </a:r>
          </a:p>
        </p:txBody>
      </p:sp>
      <p:sp>
        <p:nvSpPr>
          <p:cNvPr id="4" name="TextBox 3">
            <a:extLst>
              <a:ext uri="{FF2B5EF4-FFF2-40B4-BE49-F238E27FC236}">
                <a16:creationId xmlns:a16="http://schemas.microsoft.com/office/drawing/2014/main" id="{61F067F2-7CAB-4890-8FA6-554AE3C8DE42}"/>
              </a:ext>
            </a:extLst>
          </p:cNvPr>
          <p:cNvSpPr txBox="1"/>
          <p:nvPr/>
        </p:nvSpPr>
        <p:spPr>
          <a:xfrm>
            <a:off x="664084" y="1051068"/>
            <a:ext cx="3121835" cy="2031325"/>
          </a:xfrm>
          <a:prstGeom prst="rect">
            <a:avLst/>
          </a:prstGeom>
          <a:noFill/>
        </p:spPr>
        <p:txBody>
          <a:bodyPr wrap="square" rtlCol="0">
            <a:spAutoFit/>
          </a:bodyPr>
          <a:lstStyle/>
          <a:p>
            <a:r>
              <a:rPr lang="en-GB" sz="1400" b="1" dirty="0"/>
              <a:t>Toyota 8 Step Method</a:t>
            </a:r>
          </a:p>
          <a:p>
            <a:pPr marL="342900" indent="-342900">
              <a:buClr>
                <a:srgbClr val="C00000"/>
              </a:buClr>
              <a:buFont typeface="+mj-lt"/>
              <a:buAutoNum type="arabicPeriod"/>
            </a:pPr>
            <a:r>
              <a:rPr lang="en-GB" dirty="0"/>
              <a:t>Clarify the Problem</a:t>
            </a:r>
          </a:p>
          <a:p>
            <a:pPr marL="342900" indent="-342900">
              <a:buClr>
                <a:srgbClr val="C00000"/>
              </a:buClr>
              <a:buFont typeface="+mj-lt"/>
              <a:buAutoNum type="arabicPeriod"/>
            </a:pPr>
            <a:r>
              <a:rPr lang="en-GB" dirty="0"/>
              <a:t>Breakdown the Problem</a:t>
            </a:r>
          </a:p>
          <a:p>
            <a:pPr marL="342900" indent="-342900">
              <a:buClr>
                <a:srgbClr val="C00000"/>
              </a:buClr>
              <a:buFont typeface="+mj-lt"/>
              <a:buAutoNum type="arabicPeriod"/>
            </a:pPr>
            <a:r>
              <a:rPr lang="en-GB" dirty="0"/>
              <a:t>Set the Target</a:t>
            </a:r>
          </a:p>
          <a:p>
            <a:pPr marL="342900" indent="-342900">
              <a:buClr>
                <a:srgbClr val="C00000"/>
              </a:buClr>
              <a:buFont typeface="+mj-lt"/>
              <a:buAutoNum type="arabicPeriod"/>
            </a:pPr>
            <a:r>
              <a:rPr lang="en-GB" dirty="0"/>
              <a:t>Analyse the Root Cause</a:t>
            </a:r>
          </a:p>
          <a:p>
            <a:pPr marL="342900" indent="-342900">
              <a:buClr>
                <a:srgbClr val="C00000"/>
              </a:buClr>
              <a:buFont typeface="+mj-lt"/>
              <a:buAutoNum type="arabicPeriod"/>
            </a:pPr>
            <a:r>
              <a:rPr lang="en-GB" dirty="0"/>
              <a:t>Develop Countermeasures</a:t>
            </a:r>
          </a:p>
          <a:p>
            <a:pPr marL="342900" indent="-342900">
              <a:buClr>
                <a:srgbClr val="C00000"/>
              </a:buClr>
              <a:buFont typeface="+mj-lt"/>
              <a:buAutoNum type="arabicPeriod"/>
            </a:pPr>
            <a:r>
              <a:rPr lang="en-GB" dirty="0"/>
              <a:t>Implement Countermeasures</a:t>
            </a:r>
          </a:p>
          <a:p>
            <a:pPr marL="342900" indent="-342900">
              <a:buClr>
                <a:srgbClr val="C00000"/>
              </a:buClr>
              <a:buFont typeface="+mj-lt"/>
              <a:buAutoNum type="arabicPeriod"/>
            </a:pPr>
            <a:r>
              <a:rPr lang="en-GB" dirty="0"/>
              <a:t>Monitor Results and Process</a:t>
            </a:r>
          </a:p>
          <a:p>
            <a:pPr marL="342900" indent="-342900">
              <a:buClr>
                <a:srgbClr val="C00000"/>
              </a:buClr>
              <a:buFont typeface="+mj-lt"/>
              <a:buAutoNum type="arabicPeriod"/>
            </a:pPr>
            <a:r>
              <a:rPr lang="en-GB" dirty="0"/>
              <a:t>Standardize and Share Success </a:t>
            </a:r>
            <a:endParaRPr lang="en-GB" sz="1400" dirty="0"/>
          </a:p>
        </p:txBody>
      </p:sp>
      <p:sp>
        <p:nvSpPr>
          <p:cNvPr id="5" name="TextBox 4">
            <a:extLst>
              <a:ext uri="{FF2B5EF4-FFF2-40B4-BE49-F238E27FC236}">
                <a16:creationId xmlns:a16="http://schemas.microsoft.com/office/drawing/2014/main" id="{9FF7F8FE-E0BC-49BA-9426-D929569FE705}"/>
              </a:ext>
            </a:extLst>
          </p:cNvPr>
          <p:cNvSpPr txBox="1"/>
          <p:nvPr/>
        </p:nvSpPr>
        <p:spPr>
          <a:xfrm>
            <a:off x="3753605" y="2940160"/>
            <a:ext cx="3121835" cy="1815882"/>
          </a:xfrm>
          <a:prstGeom prst="rect">
            <a:avLst/>
          </a:prstGeom>
          <a:noFill/>
        </p:spPr>
        <p:txBody>
          <a:bodyPr wrap="square" rtlCol="0">
            <a:spAutoFit/>
          </a:bodyPr>
          <a:lstStyle/>
          <a:p>
            <a:r>
              <a:rPr lang="en-GB" sz="1400" b="1" dirty="0"/>
              <a:t>Joiner </a:t>
            </a:r>
            <a:r>
              <a:rPr lang="en-GB" b="1" dirty="0"/>
              <a:t>7</a:t>
            </a:r>
            <a:r>
              <a:rPr lang="en-GB" sz="1400" b="1" dirty="0"/>
              <a:t> Step Method</a:t>
            </a:r>
          </a:p>
          <a:p>
            <a:pPr marL="342900" indent="-342900">
              <a:buClr>
                <a:srgbClr val="C00000"/>
              </a:buClr>
              <a:buFont typeface="+mj-lt"/>
              <a:buAutoNum type="arabicPeriod"/>
            </a:pPr>
            <a:r>
              <a:rPr lang="en-GB" dirty="0"/>
              <a:t>Define the Problem</a:t>
            </a:r>
          </a:p>
          <a:p>
            <a:pPr marL="342900" indent="-342900">
              <a:buClr>
                <a:srgbClr val="C00000"/>
              </a:buClr>
              <a:buFont typeface="+mj-lt"/>
              <a:buAutoNum type="arabicPeriod"/>
            </a:pPr>
            <a:r>
              <a:rPr lang="en-GB" dirty="0"/>
              <a:t>Understand the Current Situation</a:t>
            </a:r>
          </a:p>
          <a:p>
            <a:pPr marL="342900" indent="-342900">
              <a:buClr>
                <a:srgbClr val="C00000"/>
              </a:buClr>
              <a:buFont typeface="+mj-lt"/>
              <a:buAutoNum type="arabicPeriod"/>
            </a:pPr>
            <a:r>
              <a:rPr lang="en-GB" dirty="0"/>
              <a:t>Analyse the Root Cause</a:t>
            </a:r>
          </a:p>
          <a:p>
            <a:pPr marL="342900" indent="-342900">
              <a:buClr>
                <a:srgbClr val="C00000"/>
              </a:buClr>
              <a:buFont typeface="+mj-lt"/>
              <a:buAutoNum type="arabicPeriod"/>
            </a:pPr>
            <a:r>
              <a:rPr lang="en-GB" dirty="0"/>
              <a:t>Develop a Solution</a:t>
            </a:r>
          </a:p>
          <a:p>
            <a:pPr marL="342900" indent="-342900">
              <a:buClr>
                <a:srgbClr val="C00000"/>
              </a:buClr>
              <a:buFont typeface="+mj-lt"/>
              <a:buAutoNum type="arabicPeriod"/>
            </a:pPr>
            <a:r>
              <a:rPr lang="en-GB" dirty="0"/>
              <a:t>Study the Results</a:t>
            </a:r>
          </a:p>
          <a:p>
            <a:pPr marL="342900" indent="-342900">
              <a:buClr>
                <a:srgbClr val="C00000"/>
              </a:buClr>
              <a:buFont typeface="+mj-lt"/>
              <a:buAutoNum type="arabicPeriod"/>
            </a:pPr>
            <a:r>
              <a:rPr lang="en-GB" dirty="0"/>
              <a:t>Standardise the new Procedure</a:t>
            </a:r>
          </a:p>
          <a:p>
            <a:pPr marL="342900" indent="-342900">
              <a:buClr>
                <a:srgbClr val="C00000"/>
              </a:buClr>
              <a:buFont typeface="+mj-lt"/>
              <a:buAutoNum type="arabicPeriod"/>
            </a:pPr>
            <a:r>
              <a:rPr lang="en-GB" sz="1400" dirty="0"/>
              <a:t>Plan the next Improvement</a:t>
            </a:r>
          </a:p>
        </p:txBody>
      </p:sp>
      <p:sp>
        <p:nvSpPr>
          <p:cNvPr id="6" name="TextBox 5">
            <a:extLst>
              <a:ext uri="{FF2B5EF4-FFF2-40B4-BE49-F238E27FC236}">
                <a16:creationId xmlns:a16="http://schemas.microsoft.com/office/drawing/2014/main" id="{D94A2AA3-2519-4436-A509-88AAD330EC11}"/>
              </a:ext>
            </a:extLst>
          </p:cNvPr>
          <p:cNvSpPr txBox="1"/>
          <p:nvPr/>
        </p:nvSpPr>
        <p:spPr>
          <a:xfrm>
            <a:off x="1282890" y="3219002"/>
            <a:ext cx="1422218" cy="1384995"/>
          </a:xfrm>
          <a:prstGeom prst="rect">
            <a:avLst/>
          </a:prstGeom>
          <a:noFill/>
        </p:spPr>
        <p:txBody>
          <a:bodyPr wrap="square" rtlCol="0">
            <a:spAutoFit/>
          </a:bodyPr>
          <a:lstStyle/>
          <a:p>
            <a:r>
              <a:rPr lang="en-GB" sz="1400" b="1" dirty="0"/>
              <a:t>DMAIC</a:t>
            </a:r>
          </a:p>
          <a:p>
            <a:pPr marL="342900" indent="-342900">
              <a:buClr>
                <a:srgbClr val="C00000"/>
              </a:buClr>
              <a:buFont typeface="+mj-lt"/>
              <a:buAutoNum type="arabicPeriod"/>
            </a:pPr>
            <a:r>
              <a:rPr lang="en-GB" dirty="0"/>
              <a:t>Define</a:t>
            </a:r>
          </a:p>
          <a:p>
            <a:pPr marL="342900" indent="-342900">
              <a:buClr>
                <a:srgbClr val="C00000"/>
              </a:buClr>
              <a:buFont typeface="+mj-lt"/>
              <a:buAutoNum type="arabicPeriod"/>
            </a:pPr>
            <a:r>
              <a:rPr lang="en-GB" sz="1400" dirty="0"/>
              <a:t>Measure</a:t>
            </a:r>
          </a:p>
          <a:p>
            <a:pPr marL="342900" indent="-342900">
              <a:buClr>
                <a:srgbClr val="C00000"/>
              </a:buClr>
              <a:buFont typeface="+mj-lt"/>
              <a:buAutoNum type="arabicPeriod"/>
            </a:pPr>
            <a:r>
              <a:rPr lang="en-GB" dirty="0"/>
              <a:t>Analyse</a:t>
            </a:r>
          </a:p>
          <a:p>
            <a:pPr marL="342900" indent="-342900">
              <a:buClr>
                <a:srgbClr val="C00000"/>
              </a:buClr>
              <a:buFont typeface="+mj-lt"/>
              <a:buAutoNum type="arabicPeriod"/>
            </a:pPr>
            <a:r>
              <a:rPr lang="en-GB" sz="1400" dirty="0"/>
              <a:t>Improve</a:t>
            </a:r>
            <a:endParaRPr lang="en-GB" dirty="0"/>
          </a:p>
          <a:p>
            <a:pPr marL="342900" indent="-342900">
              <a:buClr>
                <a:srgbClr val="C00000"/>
              </a:buClr>
              <a:buFont typeface="+mj-lt"/>
              <a:buAutoNum type="arabicPeriod"/>
            </a:pPr>
            <a:r>
              <a:rPr lang="en-GB" sz="1400" dirty="0"/>
              <a:t>Control</a:t>
            </a:r>
          </a:p>
        </p:txBody>
      </p:sp>
      <p:sp>
        <p:nvSpPr>
          <p:cNvPr id="7" name="TextBox 6">
            <a:extLst>
              <a:ext uri="{FF2B5EF4-FFF2-40B4-BE49-F238E27FC236}">
                <a16:creationId xmlns:a16="http://schemas.microsoft.com/office/drawing/2014/main" id="{5E084E7D-A581-4A17-861F-DD7F3CC6E830}"/>
              </a:ext>
            </a:extLst>
          </p:cNvPr>
          <p:cNvSpPr txBox="1"/>
          <p:nvPr/>
        </p:nvSpPr>
        <p:spPr>
          <a:xfrm>
            <a:off x="3570695" y="1396371"/>
            <a:ext cx="1422218" cy="1169551"/>
          </a:xfrm>
          <a:prstGeom prst="rect">
            <a:avLst/>
          </a:prstGeom>
          <a:noFill/>
        </p:spPr>
        <p:txBody>
          <a:bodyPr wrap="square" rtlCol="0">
            <a:spAutoFit/>
          </a:bodyPr>
          <a:lstStyle/>
          <a:p>
            <a:r>
              <a:rPr lang="en-GB" sz="1400" b="1" dirty="0"/>
              <a:t>OODA Loop</a:t>
            </a:r>
          </a:p>
          <a:p>
            <a:pPr marL="342900" indent="-342900">
              <a:buClr>
                <a:srgbClr val="C00000"/>
              </a:buClr>
              <a:buFont typeface="+mj-lt"/>
              <a:buAutoNum type="arabicPeriod"/>
            </a:pPr>
            <a:r>
              <a:rPr lang="en-GB" dirty="0"/>
              <a:t>Observe</a:t>
            </a:r>
          </a:p>
          <a:p>
            <a:pPr marL="342900" indent="-342900">
              <a:buClr>
                <a:srgbClr val="C00000"/>
              </a:buClr>
              <a:buFont typeface="+mj-lt"/>
              <a:buAutoNum type="arabicPeriod"/>
            </a:pPr>
            <a:r>
              <a:rPr lang="en-GB" sz="1400" dirty="0"/>
              <a:t>Orient</a:t>
            </a:r>
          </a:p>
          <a:p>
            <a:pPr marL="342900" indent="-342900">
              <a:buClr>
                <a:srgbClr val="C00000"/>
              </a:buClr>
              <a:buFont typeface="+mj-lt"/>
              <a:buAutoNum type="arabicPeriod"/>
            </a:pPr>
            <a:r>
              <a:rPr lang="en-GB" dirty="0"/>
              <a:t>Decide</a:t>
            </a:r>
          </a:p>
          <a:p>
            <a:pPr marL="342900" indent="-342900">
              <a:buClr>
                <a:srgbClr val="C00000"/>
              </a:buClr>
              <a:buFont typeface="+mj-lt"/>
              <a:buAutoNum type="arabicPeriod"/>
            </a:pPr>
            <a:r>
              <a:rPr lang="en-GB" sz="1400" dirty="0"/>
              <a:t>Act</a:t>
            </a:r>
          </a:p>
        </p:txBody>
      </p:sp>
      <p:pic>
        <p:nvPicPr>
          <p:cNvPr id="8" name="Picture 7" descr="A drawing of a cartoon character&#10;&#10;Description automatically generated">
            <a:extLst>
              <a:ext uri="{FF2B5EF4-FFF2-40B4-BE49-F238E27FC236}">
                <a16:creationId xmlns:a16="http://schemas.microsoft.com/office/drawing/2014/main" id="{6BF15109-FCA3-4F6D-897E-64B8F51D60A5}"/>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5929255" y="1135801"/>
            <a:ext cx="2550661" cy="2031325"/>
          </a:xfrm>
          <a:prstGeom prst="rect">
            <a:avLst/>
          </a:prstGeom>
        </p:spPr>
      </p:pic>
      <p:pic>
        <p:nvPicPr>
          <p:cNvPr id="10" name="Picture 9" descr="ideasintoaction">
            <a:extLst>
              <a:ext uri="{FF2B5EF4-FFF2-40B4-BE49-F238E27FC236}">
                <a16:creationId xmlns:a16="http://schemas.microsoft.com/office/drawing/2014/main" id="{9588FD60-DF57-4A96-9346-378B44D48A7A}"/>
              </a:ext>
            </a:extLst>
          </p:cNvPr>
          <p:cNvPicPr>
            <a:picLocks noChangeAspect="1" noChangeArrowheads="1"/>
          </p:cNvPicPr>
          <p:nvPr/>
        </p:nvPicPr>
        <p:blipFill>
          <a:blip r:embed="rId5"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pic>
        <p:nvPicPr>
          <p:cNvPr id="11" name="Picture 6" descr="ideasintoaction">
            <a:extLst>
              <a:ext uri="{FF2B5EF4-FFF2-40B4-BE49-F238E27FC236}">
                <a16:creationId xmlns:a16="http://schemas.microsoft.com/office/drawing/2014/main" id="{DE72363B-E2A9-4AFB-8578-D2BEA2BB0832}"/>
              </a:ext>
            </a:extLst>
          </p:cNvPr>
          <p:cNvPicPr>
            <a:picLocks noChangeAspect="1" noChangeArrowheads="1"/>
          </p:cNvPicPr>
          <p:nvPr/>
        </p:nvPicPr>
        <p:blipFill>
          <a:blip r:embed="rId5"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1646761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837473B0-CC2E-450A-ABE3-18F120FF3D39}">
                <a1611:picAttrSrcUrl xmlns:a1611="http://schemas.microsoft.com/office/drawing/2016/11/main" r:id="rId3"/>
              </a:ext>
            </a:extLst>
          </a:blip>
          <a:srcRect/>
          <a:stretch>
            <a:fillRect t="-22000" b="-22000"/>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4FCF832-BF73-4C5B-AA83-F9896AA2748C}"/>
              </a:ext>
            </a:extLst>
          </p:cNvPr>
          <p:cNvSpPr>
            <a:spLocks noGrp="1"/>
          </p:cNvSpPr>
          <p:nvPr>
            <p:ph type="body" sz="quarter" idx="10"/>
          </p:nvPr>
        </p:nvSpPr>
        <p:spPr/>
        <p:txBody>
          <a:bodyPr>
            <a:normAutofit/>
          </a:bodyPr>
          <a:lstStyle/>
          <a:p>
            <a:r>
              <a:rPr lang="en-GB" sz="2800" b="1" dirty="0">
                <a:solidFill>
                  <a:schemeClr val="bg1"/>
                </a:solidFill>
              </a:rPr>
              <a:t>1. Define the Problem</a:t>
            </a:r>
          </a:p>
        </p:txBody>
      </p:sp>
      <p:pic>
        <p:nvPicPr>
          <p:cNvPr id="3" name="Picture 6" descr="ideasintoaction">
            <a:extLst>
              <a:ext uri="{FF2B5EF4-FFF2-40B4-BE49-F238E27FC236}">
                <a16:creationId xmlns:a16="http://schemas.microsoft.com/office/drawing/2014/main" id="{4FDBD013-967B-4E40-968B-582F7FB47092}"/>
              </a:ext>
            </a:extLst>
          </p:cNvPr>
          <p:cNvPicPr>
            <a:picLocks noChangeAspect="1" noChangeArrowheads="1"/>
          </p:cNvPicPr>
          <p:nvPr/>
        </p:nvPicPr>
        <p:blipFill>
          <a:blip r:embed="rId4"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5" name="Picture 4" descr="ideasintoaction">
            <a:extLst>
              <a:ext uri="{FF2B5EF4-FFF2-40B4-BE49-F238E27FC236}">
                <a16:creationId xmlns:a16="http://schemas.microsoft.com/office/drawing/2014/main" id="{2EE7206C-9AC2-440C-9232-A2D397212515}"/>
              </a:ext>
            </a:extLst>
          </p:cNvPr>
          <p:cNvPicPr>
            <a:picLocks noChangeAspect="1" noChangeArrowheads="1"/>
          </p:cNvPicPr>
          <p:nvPr/>
        </p:nvPicPr>
        <p:blipFill>
          <a:blip r:embed="rId4"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2861411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7A9C1B-6954-4BDC-AAB0-F869575745BB}"/>
              </a:ext>
            </a:extLst>
          </p:cNvPr>
          <p:cNvSpPr>
            <a:spLocks noGrp="1"/>
          </p:cNvSpPr>
          <p:nvPr>
            <p:ph type="title"/>
          </p:nvPr>
        </p:nvSpPr>
        <p:spPr/>
        <p:txBody>
          <a:bodyPr/>
          <a:lstStyle/>
          <a:p>
            <a:r>
              <a:rPr lang="en-GB" b="1" dirty="0"/>
              <a:t>Defining the Problem: The Problem Statement</a:t>
            </a:r>
          </a:p>
        </p:txBody>
      </p:sp>
      <p:sp>
        <p:nvSpPr>
          <p:cNvPr id="3" name="Content Placeholder 2">
            <a:extLst>
              <a:ext uri="{FF2B5EF4-FFF2-40B4-BE49-F238E27FC236}">
                <a16:creationId xmlns:a16="http://schemas.microsoft.com/office/drawing/2014/main" id="{6976A877-97A6-47FC-860F-3FFD7B2DAFBA}"/>
              </a:ext>
            </a:extLst>
          </p:cNvPr>
          <p:cNvSpPr>
            <a:spLocks noGrp="1"/>
          </p:cNvSpPr>
          <p:nvPr>
            <p:ph idx="1"/>
          </p:nvPr>
        </p:nvSpPr>
        <p:spPr>
          <a:xfrm>
            <a:off x="714703" y="945931"/>
            <a:ext cx="7725104" cy="3580349"/>
          </a:xfrm>
        </p:spPr>
        <p:txBody>
          <a:bodyPr/>
          <a:lstStyle/>
          <a:p>
            <a:pPr algn="just"/>
            <a:r>
              <a:rPr lang="en-GB" sz="1700" dirty="0"/>
              <a:t>The Problem Statement helps us define a problem in a way that everyone understands including the agreed scope of the problem.</a:t>
            </a:r>
          </a:p>
          <a:p>
            <a:pPr algn="just"/>
            <a:r>
              <a:rPr lang="en-GB" sz="1700" dirty="0"/>
              <a:t>The Problem Statement summarises the issue we are addressing in three or four sentences:</a:t>
            </a:r>
          </a:p>
          <a:p>
            <a:pPr marL="285750" indent="-285750" algn="just">
              <a:buClr>
                <a:srgbClr val="C00000"/>
              </a:buClr>
              <a:buFont typeface="Arial" panose="020B0604020202020204" pitchFamily="34" charset="0"/>
              <a:buChar char="•"/>
            </a:pPr>
            <a:r>
              <a:rPr lang="en-GB" sz="1700" dirty="0"/>
              <a:t>What is the business problem?</a:t>
            </a:r>
          </a:p>
          <a:p>
            <a:pPr marL="285750" indent="-285750" algn="just">
              <a:buClr>
                <a:srgbClr val="C00000"/>
              </a:buClr>
              <a:buFont typeface="Arial" panose="020B0604020202020204" pitchFamily="34" charset="0"/>
              <a:buChar char="•"/>
            </a:pPr>
            <a:r>
              <a:rPr lang="en-GB" sz="1700" dirty="0"/>
              <a:t>What are the consequences of the problem?</a:t>
            </a:r>
          </a:p>
          <a:p>
            <a:pPr marL="285750" indent="-285750" algn="just">
              <a:buClr>
                <a:srgbClr val="C00000"/>
              </a:buClr>
              <a:buFont typeface="Arial" panose="020B0604020202020204" pitchFamily="34" charset="0"/>
              <a:buChar char="•"/>
            </a:pPr>
            <a:r>
              <a:rPr lang="en-GB" sz="1700" dirty="0"/>
              <a:t>Who is affected, and how?</a:t>
            </a:r>
          </a:p>
          <a:p>
            <a:pPr marL="285750" indent="-285750" algn="just">
              <a:buClr>
                <a:srgbClr val="C00000"/>
              </a:buClr>
              <a:buFont typeface="Arial" panose="020B0604020202020204" pitchFamily="34" charset="0"/>
              <a:buChar char="•"/>
            </a:pPr>
            <a:r>
              <a:rPr lang="en-GB" sz="1700" dirty="0"/>
              <a:t>What are the impacts of the problem on the customer, on the process and on the organisation? (provide data if available)</a:t>
            </a:r>
          </a:p>
          <a:p>
            <a:pPr algn="just"/>
            <a:endParaRPr lang="en-GB" dirty="0"/>
          </a:p>
        </p:txBody>
      </p:sp>
      <p:sp>
        <p:nvSpPr>
          <p:cNvPr id="4" name="TextBox 3">
            <a:extLst>
              <a:ext uri="{FF2B5EF4-FFF2-40B4-BE49-F238E27FC236}">
                <a16:creationId xmlns:a16="http://schemas.microsoft.com/office/drawing/2014/main" id="{67235843-98E5-4E73-8C9B-0AB10A5D4FEE}"/>
              </a:ext>
            </a:extLst>
          </p:cNvPr>
          <p:cNvSpPr txBox="1"/>
          <p:nvPr/>
        </p:nvSpPr>
        <p:spPr>
          <a:xfrm>
            <a:off x="403514" y="3658960"/>
            <a:ext cx="8336972" cy="1077218"/>
          </a:xfrm>
          <a:prstGeom prst="rect">
            <a:avLst/>
          </a:prstGeom>
          <a:solidFill>
            <a:srgbClr val="C80000"/>
          </a:solidFill>
          <a:ln>
            <a:solidFill>
              <a:schemeClr val="accent1"/>
            </a:solidFill>
          </a:ln>
        </p:spPr>
        <p:txBody>
          <a:bodyPr wrap="square" rtlCol="0">
            <a:spAutoFit/>
          </a:bodyPr>
          <a:lstStyle/>
          <a:p>
            <a:pPr algn="ctr"/>
            <a:r>
              <a:rPr lang="en-US" sz="1600" b="1" dirty="0">
                <a:solidFill>
                  <a:schemeClr val="bg1"/>
                </a:solidFill>
              </a:rPr>
              <a:t>“Currently our delivery service is unreliable with 20% of items not arriving in the delivery window specified to the customer. An average of 40 customer complaints a week relate to poor delivery performance. This results in dissatisfaction and frustration for customers, significant compensation costs, and loss of future sales.”</a:t>
            </a:r>
            <a:endParaRPr lang="en-US" sz="1600" b="1" i="1" dirty="0">
              <a:solidFill>
                <a:schemeClr val="bg1"/>
              </a:solidFill>
            </a:endParaRPr>
          </a:p>
        </p:txBody>
      </p:sp>
      <p:pic>
        <p:nvPicPr>
          <p:cNvPr id="5" name="Picture 4" descr="ideasintoaction">
            <a:extLst>
              <a:ext uri="{FF2B5EF4-FFF2-40B4-BE49-F238E27FC236}">
                <a16:creationId xmlns:a16="http://schemas.microsoft.com/office/drawing/2014/main" id="{62E77C63-442E-4529-BB87-0C0081053855}"/>
              </a:ext>
            </a:extLst>
          </p:cNvPr>
          <p:cNvPicPr>
            <a:picLocks noChangeAspect="1" noChangeArrowheads="1"/>
          </p:cNvPicPr>
          <p:nvPr/>
        </p:nvPicPr>
        <p:blipFill>
          <a:blip r:embed="rId3"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pic>
        <p:nvPicPr>
          <p:cNvPr id="6" name="Picture 6" descr="ideasintoaction">
            <a:extLst>
              <a:ext uri="{FF2B5EF4-FFF2-40B4-BE49-F238E27FC236}">
                <a16:creationId xmlns:a16="http://schemas.microsoft.com/office/drawing/2014/main" id="{712B5C72-12BE-45E3-8DBF-E833A6836A62}"/>
              </a:ext>
            </a:extLst>
          </p:cNvPr>
          <p:cNvPicPr>
            <a:picLocks noChangeAspect="1" noChangeArrowheads="1"/>
          </p:cNvPicPr>
          <p:nvPr/>
        </p:nvPicPr>
        <p:blipFill>
          <a:blip r:embed="rId3"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628284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7A9C1B-6954-4BDC-AAB0-F869575745BB}"/>
              </a:ext>
            </a:extLst>
          </p:cNvPr>
          <p:cNvSpPr>
            <a:spLocks noGrp="1"/>
          </p:cNvSpPr>
          <p:nvPr>
            <p:ph type="title"/>
          </p:nvPr>
        </p:nvSpPr>
        <p:spPr/>
        <p:txBody>
          <a:bodyPr/>
          <a:lstStyle/>
          <a:p>
            <a:r>
              <a:rPr lang="en-GB" b="1" dirty="0"/>
              <a:t>Defining the Problem: The Goal Statement</a:t>
            </a:r>
          </a:p>
        </p:txBody>
      </p:sp>
      <p:sp>
        <p:nvSpPr>
          <p:cNvPr id="3" name="Content Placeholder 2">
            <a:extLst>
              <a:ext uri="{FF2B5EF4-FFF2-40B4-BE49-F238E27FC236}">
                <a16:creationId xmlns:a16="http://schemas.microsoft.com/office/drawing/2014/main" id="{6976A877-97A6-47FC-860F-3FFD7B2DAFBA}"/>
              </a:ext>
            </a:extLst>
          </p:cNvPr>
          <p:cNvSpPr>
            <a:spLocks noGrp="1"/>
          </p:cNvSpPr>
          <p:nvPr>
            <p:ph idx="1"/>
          </p:nvPr>
        </p:nvSpPr>
        <p:spPr>
          <a:xfrm>
            <a:off x="475013" y="1030703"/>
            <a:ext cx="7407355" cy="3580349"/>
          </a:xfrm>
        </p:spPr>
        <p:txBody>
          <a:bodyPr/>
          <a:lstStyle/>
          <a:p>
            <a:pPr algn="just"/>
            <a:r>
              <a:rPr lang="en-GB" sz="1700" dirty="0"/>
              <a:t>The Goal Statement is the opposite of the Problem Statement. It is the outcome we are trying to achieve from the improvement project by resolving the issues defined in the Problem Statement.</a:t>
            </a:r>
          </a:p>
          <a:p>
            <a:pPr algn="just"/>
            <a:r>
              <a:rPr lang="en-GB" sz="1700" dirty="0"/>
              <a:t>After we have created the Problem Statement, the Goal Statement is a short summary of what we would like to achieve by addressing the problem:</a:t>
            </a:r>
          </a:p>
          <a:p>
            <a:pPr marL="285750" lvl="0" indent="-285750" algn="just">
              <a:buClr>
                <a:srgbClr val="C00000"/>
              </a:buClr>
              <a:buFont typeface="Arial" panose="020B0604020202020204" pitchFamily="34" charset="0"/>
              <a:buChar char="•"/>
            </a:pPr>
            <a:r>
              <a:rPr lang="en-GB" sz="1700" dirty="0"/>
              <a:t>What will be improved?</a:t>
            </a:r>
          </a:p>
          <a:p>
            <a:pPr marL="285750" lvl="0" indent="-285750" algn="just">
              <a:buClr>
                <a:srgbClr val="C00000"/>
              </a:buClr>
              <a:buFont typeface="Arial" panose="020B0604020202020204" pitchFamily="34" charset="0"/>
              <a:buChar char="•"/>
            </a:pPr>
            <a:r>
              <a:rPr lang="en-GB" sz="1700" dirty="0"/>
              <a:t>What will the impact be on customers and on the organisation?</a:t>
            </a:r>
          </a:p>
          <a:p>
            <a:pPr marL="285750" lvl="0" indent="-285750" algn="just">
              <a:buClr>
                <a:srgbClr val="C00000"/>
              </a:buClr>
              <a:buFont typeface="Arial" panose="020B0604020202020204" pitchFamily="34" charset="0"/>
              <a:buChar char="•"/>
            </a:pPr>
            <a:r>
              <a:rPr lang="en-GB" sz="1700" dirty="0"/>
              <a:t>How will the key metrics be impacted by the improvement? (targets are appropriate here)</a:t>
            </a:r>
          </a:p>
          <a:p>
            <a:pPr algn="just"/>
            <a:endParaRPr lang="en-GB" dirty="0"/>
          </a:p>
        </p:txBody>
      </p:sp>
      <p:sp>
        <p:nvSpPr>
          <p:cNvPr id="4" name="TextBox 3">
            <a:extLst>
              <a:ext uri="{FF2B5EF4-FFF2-40B4-BE49-F238E27FC236}">
                <a16:creationId xmlns:a16="http://schemas.microsoft.com/office/drawing/2014/main" id="{67235843-98E5-4E73-8C9B-0AB10A5D4FEE}"/>
              </a:ext>
            </a:extLst>
          </p:cNvPr>
          <p:cNvSpPr txBox="1"/>
          <p:nvPr/>
        </p:nvSpPr>
        <p:spPr>
          <a:xfrm>
            <a:off x="402797" y="3848101"/>
            <a:ext cx="8337689" cy="830997"/>
          </a:xfrm>
          <a:prstGeom prst="rect">
            <a:avLst/>
          </a:prstGeom>
          <a:solidFill>
            <a:srgbClr val="C80000"/>
          </a:solidFill>
          <a:ln>
            <a:solidFill>
              <a:schemeClr val="accent1"/>
            </a:solidFill>
          </a:ln>
        </p:spPr>
        <p:txBody>
          <a:bodyPr wrap="square" rtlCol="0">
            <a:spAutoFit/>
          </a:bodyPr>
          <a:lstStyle/>
          <a:p>
            <a:pPr algn="ctr"/>
            <a:r>
              <a:rPr lang="en-US" sz="1600" b="1" dirty="0">
                <a:solidFill>
                  <a:schemeClr val="bg1"/>
                </a:solidFill>
              </a:rPr>
              <a:t>“To consistently reduce the number of deliveries outside of the specified window to less than 5%, reducing customer complaints, and reducing compensation claims due to poor delivery performance to 10% of the current level.”</a:t>
            </a:r>
            <a:endParaRPr lang="en-US" sz="1600" b="1" i="1" dirty="0">
              <a:solidFill>
                <a:schemeClr val="bg1"/>
              </a:solidFill>
            </a:endParaRPr>
          </a:p>
        </p:txBody>
      </p:sp>
      <p:pic>
        <p:nvPicPr>
          <p:cNvPr id="5" name="Picture 4" descr="ideasintoaction">
            <a:extLst>
              <a:ext uri="{FF2B5EF4-FFF2-40B4-BE49-F238E27FC236}">
                <a16:creationId xmlns:a16="http://schemas.microsoft.com/office/drawing/2014/main" id="{539E9A5C-CE0F-4521-9E57-0B8F276EF7A4}"/>
              </a:ext>
            </a:extLst>
          </p:cNvPr>
          <p:cNvPicPr>
            <a:picLocks noChangeAspect="1" noChangeArrowheads="1"/>
          </p:cNvPicPr>
          <p:nvPr/>
        </p:nvPicPr>
        <p:blipFill>
          <a:blip r:embed="rId3"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pic>
        <p:nvPicPr>
          <p:cNvPr id="6" name="Picture 6" descr="ideasintoaction">
            <a:extLst>
              <a:ext uri="{FF2B5EF4-FFF2-40B4-BE49-F238E27FC236}">
                <a16:creationId xmlns:a16="http://schemas.microsoft.com/office/drawing/2014/main" id="{EB10F3BC-601B-43BE-A5F7-3F034716390B}"/>
              </a:ext>
            </a:extLst>
          </p:cNvPr>
          <p:cNvPicPr>
            <a:picLocks noChangeAspect="1" noChangeArrowheads="1"/>
          </p:cNvPicPr>
          <p:nvPr/>
        </p:nvPicPr>
        <p:blipFill>
          <a:blip r:embed="rId3"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3312832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B37A2B-3288-4D4E-9E81-6FD4B1792D47}"/>
              </a:ext>
            </a:extLst>
          </p:cNvPr>
          <p:cNvSpPr>
            <a:spLocks noGrp="1"/>
          </p:cNvSpPr>
          <p:nvPr>
            <p:ph type="title"/>
          </p:nvPr>
        </p:nvSpPr>
        <p:spPr>
          <a:xfrm>
            <a:off x="933091" y="416707"/>
            <a:ext cx="7277815" cy="474542"/>
          </a:xfrm>
        </p:spPr>
        <p:txBody>
          <a:bodyPr/>
          <a:lstStyle/>
          <a:p>
            <a:r>
              <a:rPr lang="en-GB" b="1" dirty="0"/>
              <a:t>Tools to help Define the Problem 1: The Problem Grid</a:t>
            </a:r>
          </a:p>
        </p:txBody>
      </p:sp>
      <p:sp>
        <p:nvSpPr>
          <p:cNvPr id="5" name="Text Box 4">
            <a:extLst>
              <a:ext uri="{FF2B5EF4-FFF2-40B4-BE49-F238E27FC236}">
                <a16:creationId xmlns:a16="http://schemas.microsoft.com/office/drawing/2014/main" id="{B2BB54AF-2B3D-4CC3-B73A-70B096D8B56B}"/>
              </a:ext>
            </a:extLst>
          </p:cNvPr>
          <p:cNvSpPr txBox="1">
            <a:spLocks noChangeArrowheads="1"/>
          </p:cNvSpPr>
          <p:nvPr/>
        </p:nvSpPr>
        <p:spPr bwMode="auto">
          <a:xfrm>
            <a:off x="250771" y="4754272"/>
            <a:ext cx="34559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altLang="en-US" sz="1200" dirty="0"/>
              <a:t>Source: “Breakthrough Thinking” Nick Souter</a:t>
            </a:r>
          </a:p>
        </p:txBody>
      </p:sp>
      <p:pic>
        <p:nvPicPr>
          <p:cNvPr id="6" name="Picture 6" descr="ideasintoaction">
            <a:extLst>
              <a:ext uri="{FF2B5EF4-FFF2-40B4-BE49-F238E27FC236}">
                <a16:creationId xmlns:a16="http://schemas.microsoft.com/office/drawing/2014/main" id="{15857CF1-618D-4699-A924-51FAB653CE2F}"/>
              </a:ext>
            </a:extLst>
          </p:cNvPr>
          <p:cNvPicPr>
            <a:picLocks noChangeAspect="1" noChangeArrowheads="1"/>
          </p:cNvPicPr>
          <p:nvPr/>
        </p:nvPicPr>
        <p:blipFill>
          <a:blip r:embed="rId3"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7" name="Picture 6" descr="ideasintoaction">
            <a:extLst>
              <a:ext uri="{FF2B5EF4-FFF2-40B4-BE49-F238E27FC236}">
                <a16:creationId xmlns:a16="http://schemas.microsoft.com/office/drawing/2014/main" id="{AC704F57-B330-4854-AE1E-65B61B578055}"/>
              </a:ext>
            </a:extLst>
          </p:cNvPr>
          <p:cNvPicPr>
            <a:picLocks noChangeAspect="1" noChangeArrowheads="1"/>
          </p:cNvPicPr>
          <p:nvPr/>
        </p:nvPicPr>
        <p:blipFill>
          <a:blip r:embed="rId3"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
        <p:nvSpPr>
          <p:cNvPr id="3" name="Rectangle 2">
            <a:extLst>
              <a:ext uri="{FF2B5EF4-FFF2-40B4-BE49-F238E27FC236}">
                <a16:creationId xmlns:a16="http://schemas.microsoft.com/office/drawing/2014/main" id="{3B57A459-F0BC-4E7D-8489-E29C80E621CE}"/>
              </a:ext>
            </a:extLst>
          </p:cNvPr>
          <p:cNvSpPr/>
          <p:nvPr/>
        </p:nvSpPr>
        <p:spPr>
          <a:xfrm>
            <a:off x="4571998" y="2755392"/>
            <a:ext cx="2836124" cy="1700213"/>
          </a:xfrm>
          <a:prstGeom prst="rect">
            <a:avLst/>
          </a:prstGeom>
          <a:solidFill>
            <a:srgbClr val="00206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b="1" dirty="0"/>
              <a:t>When will we take action?</a:t>
            </a:r>
          </a:p>
          <a:p>
            <a:pPr algn="ctr"/>
            <a:r>
              <a:rPr lang="en-GB" sz="1500" b="1" dirty="0"/>
              <a:t>When will we complete the task?</a:t>
            </a:r>
          </a:p>
          <a:p>
            <a:pPr algn="ctr"/>
            <a:r>
              <a:rPr lang="en-GB" sz="1500" b="1" dirty="0"/>
              <a:t>When will we review and assess the results?</a:t>
            </a:r>
          </a:p>
        </p:txBody>
      </p:sp>
      <p:sp>
        <p:nvSpPr>
          <p:cNvPr id="8" name="Rectangle 7">
            <a:extLst>
              <a:ext uri="{FF2B5EF4-FFF2-40B4-BE49-F238E27FC236}">
                <a16:creationId xmlns:a16="http://schemas.microsoft.com/office/drawing/2014/main" id="{093CF1CA-ABE5-4AD8-9411-F761E028456F}"/>
              </a:ext>
            </a:extLst>
          </p:cNvPr>
          <p:cNvSpPr/>
          <p:nvPr/>
        </p:nvSpPr>
        <p:spPr>
          <a:xfrm>
            <a:off x="1673965" y="2755391"/>
            <a:ext cx="2836124" cy="1700213"/>
          </a:xfrm>
          <a:prstGeom prst="rect">
            <a:avLst/>
          </a:prstGeom>
          <a:solidFill>
            <a:srgbClr val="0070C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b="1" dirty="0"/>
              <a:t>Why has this problem developed?</a:t>
            </a:r>
          </a:p>
          <a:p>
            <a:pPr algn="ctr"/>
            <a:r>
              <a:rPr lang="en-GB" sz="1500" b="1" dirty="0"/>
              <a:t>Why have we not solved it before?</a:t>
            </a:r>
          </a:p>
          <a:p>
            <a:pPr algn="ctr"/>
            <a:r>
              <a:rPr lang="en-GB" sz="1500" b="1" dirty="0"/>
              <a:t>Why are we solving it now?</a:t>
            </a:r>
          </a:p>
        </p:txBody>
      </p:sp>
      <p:sp>
        <p:nvSpPr>
          <p:cNvPr id="9" name="Rectangle 8">
            <a:extLst>
              <a:ext uri="{FF2B5EF4-FFF2-40B4-BE49-F238E27FC236}">
                <a16:creationId xmlns:a16="http://schemas.microsoft.com/office/drawing/2014/main" id="{C193B4EE-ECEA-450D-8F2C-B8FBF1B80AF0}"/>
              </a:ext>
            </a:extLst>
          </p:cNvPr>
          <p:cNvSpPr/>
          <p:nvPr/>
        </p:nvSpPr>
        <p:spPr>
          <a:xfrm>
            <a:off x="4571998" y="927202"/>
            <a:ext cx="2836124" cy="1700213"/>
          </a:xfrm>
          <a:prstGeom prst="rect">
            <a:avLst/>
          </a:prstGeom>
          <a:solidFill>
            <a:srgbClr val="00B0F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t>Who are the parties involved?</a:t>
            </a:r>
          </a:p>
          <a:p>
            <a:pPr algn="ctr"/>
            <a:r>
              <a:rPr lang="en-GB" sz="1600" b="1" dirty="0"/>
              <a:t>Who is losing out?</a:t>
            </a:r>
          </a:p>
          <a:p>
            <a:pPr algn="ctr"/>
            <a:r>
              <a:rPr lang="en-GB" sz="1600" b="1" dirty="0"/>
              <a:t>Who is benefitting and how?</a:t>
            </a:r>
          </a:p>
        </p:txBody>
      </p:sp>
      <p:sp>
        <p:nvSpPr>
          <p:cNvPr id="10" name="Rectangle 9">
            <a:extLst>
              <a:ext uri="{FF2B5EF4-FFF2-40B4-BE49-F238E27FC236}">
                <a16:creationId xmlns:a16="http://schemas.microsoft.com/office/drawing/2014/main" id="{C0954392-DB35-4A60-9CC8-D82877B833D9}"/>
              </a:ext>
            </a:extLst>
          </p:cNvPr>
          <p:cNvSpPr/>
          <p:nvPr/>
        </p:nvSpPr>
        <p:spPr>
          <a:xfrm>
            <a:off x="1673965" y="927203"/>
            <a:ext cx="2836124" cy="1700213"/>
          </a:xfrm>
          <a:prstGeom prst="rect">
            <a:avLst/>
          </a:prstGeom>
          <a:solidFill>
            <a:srgbClr val="66CCFF"/>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t>What is the problem?</a:t>
            </a:r>
          </a:p>
          <a:p>
            <a:pPr algn="ctr"/>
            <a:r>
              <a:rPr lang="en-GB" sz="1600" b="1" dirty="0"/>
              <a:t>What is the opportunity?</a:t>
            </a:r>
          </a:p>
          <a:p>
            <a:pPr algn="ctr"/>
            <a:r>
              <a:rPr lang="en-GB" sz="1600" b="1" dirty="0"/>
              <a:t>What are our criteria for success?</a:t>
            </a:r>
          </a:p>
        </p:txBody>
      </p:sp>
      <p:sp>
        <p:nvSpPr>
          <p:cNvPr id="11" name="Rectangle 10">
            <a:extLst>
              <a:ext uri="{FF2B5EF4-FFF2-40B4-BE49-F238E27FC236}">
                <a16:creationId xmlns:a16="http://schemas.microsoft.com/office/drawing/2014/main" id="{4E900444-95C5-4F1E-BE77-9B1506B6A94C}"/>
              </a:ext>
            </a:extLst>
          </p:cNvPr>
          <p:cNvSpPr/>
          <p:nvPr/>
        </p:nvSpPr>
        <p:spPr>
          <a:xfrm>
            <a:off x="4586323" y="2767582"/>
            <a:ext cx="695321" cy="309325"/>
          </a:xfrm>
          <a:prstGeom prst="rect">
            <a:avLst/>
          </a:prstGeom>
          <a:solidFill>
            <a:schemeClr val="tx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t>WHEN?</a:t>
            </a:r>
          </a:p>
        </p:txBody>
      </p:sp>
      <p:sp>
        <p:nvSpPr>
          <p:cNvPr id="12" name="Rectangle 11">
            <a:extLst>
              <a:ext uri="{FF2B5EF4-FFF2-40B4-BE49-F238E27FC236}">
                <a16:creationId xmlns:a16="http://schemas.microsoft.com/office/drawing/2014/main" id="{EC72155A-6D59-4057-8F9E-D584D3BAF52D}"/>
              </a:ext>
            </a:extLst>
          </p:cNvPr>
          <p:cNvSpPr/>
          <p:nvPr/>
        </p:nvSpPr>
        <p:spPr>
          <a:xfrm>
            <a:off x="1673965" y="2767582"/>
            <a:ext cx="566742" cy="225472"/>
          </a:xfrm>
          <a:prstGeom prst="rect">
            <a:avLst/>
          </a:prstGeom>
          <a:solidFill>
            <a:schemeClr val="tx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t>WHY?</a:t>
            </a:r>
          </a:p>
        </p:txBody>
      </p:sp>
      <p:sp>
        <p:nvSpPr>
          <p:cNvPr id="13" name="Rectangle 12">
            <a:extLst>
              <a:ext uri="{FF2B5EF4-FFF2-40B4-BE49-F238E27FC236}">
                <a16:creationId xmlns:a16="http://schemas.microsoft.com/office/drawing/2014/main" id="{E11250FE-7969-4C51-BFA7-D1407BFA1B5A}"/>
              </a:ext>
            </a:extLst>
          </p:cNvPr>
          <p:cNvSpPr/>
          <p:nvPr/>
        </p:nvSpPr>
        <p:spPr>
          <a:xfrm>
            <a:off x="4574379" y="932798"/>
            <a:ext cx="585788" cy="309325"/>
          </a:xfrm>
          <a:prstGeom prst="rect">
            <a:avLst/>
          </a:prstGeom>
          <a:solidFill>
            <a:schemeClr val="tx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t>WHO?</a:t>
            </a:r>
          </a:p>
        </p:txBody>
      </p:sp>
      <p:sp>
        <p:nvSpPr>
          <p:cNvPr id="14" name="Rectangle 13">
            <a:extLst>
              <a:ext uri="{FF2B5EF4-FFF2-40B4-BE49-F238E27FC236}">
                <a16:creationId xmlns:a16="http://schemas.microsoft.com/office/drawing/2014/main" id="{C73E7B44-6AFF-46E2-BCA0-CFF32619D48E}"/>
              </a:ext>
            </a:extLst>
          </p:cNvPr>
          <p:cNvSpPr/>
          <p:nvPr/>
        </p:nvSpPr>
        <p:spPr>
          <a:xfrm>
            <a:off x="1685870" y="927203"/>
            <a:ext cx="585788" cy="309325"/>
          </a:xfrm>
          <a:prstGeom prst="rect">
            <a:avLst/>
          </a:prstGeom>
          <a:solidFill>
            <a:schemeClr val="tx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t>WHAT?</a:t>
            </a:r>
          </a:p>
        </p:txBody>
      </p:sp>
    </p:spTree>
    <p:extLst>
      <p:ext uri="{BB962C8B-B14F-4D97-AF65-F5344CB8AC3E}">
        <p14:creationId xmlns:p14="http://schemas.microsoft.com/office/powerpoint/2010/main" val="3714871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968A4E8C-321F-4823-8C00-16A93F717617}"/>
              </a:ext>
            </a:extLst>
          </p:cNvPr>
          <p:cNvSpPr>
            <a:spLocks noGrp="1" noChangeArrowheads="1"/>
          </p:cNvSpPr>
          <p:nvPr>
            <p:ph type="title"/>
          </p:nvPr>
        </p:nvSpPr>
        <p:spPr>
          <a:xfrm>
            <a:off x="878156" y="444103"/>
            <a:ext cx="7277815" cy="792480"/>
          </a:xfrm>
        </p:spPr>
        <p:txBody>
          <a:bodyPr/>
          <a:lstStyle/>
          <a:p>
            <a:r>
              <a:rPr lang="en-GB" b="1" dirty="0"/>
              <a:t>Tools to help Define the Problem 2: </a:t>
            </a:r>
            <a:r>
              <a:rPr lang="en-GB" altLang="en-US" b="1" dirty="0"/>
              <a:t>Restate the Problem</a:t>
            </a:r>
          </a:p>
        </p:txBody>
      </p:sp>
      <p:pic>
        <p:nvPicPr>
          <p:cNvPr id="8195" name="Picture 3">
            <a:extLst>
              <a:ext uri="{FF2B5EF4-FFF2-40B4-BE49-F238E27FC236}">
                <a16:creationId xmlns:a16="http://schemas.microsoft.com/office/drawing/2014/main" id="{86F174E0-8442-44AF-925B-8BCEFBFC0C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4855" y="899160"/>
            <a:ext cx="2875106" cy="3800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6" name="Text Box 4">
            <a:extLst>
              <a:ext uri="{FF2B5EF4-FFF2-40B4-BE49-F238E27FC236}">
                <a16:creationId xmlns:a16="http://schemas.microsoft.com/office/drawing/2014/main" id="{57165CA3-2784-4256-BE9B-3F6234FCFD6E}"/>
              </a:ext>
            </a:extLst>
          </p:cNvPr>
          <p:cNvSpPr txBox="1">
            <a:spLocks noChangeArrowheads="1"/>
          </p:cNvSpPr>
          <p:nvPr/>
        </p:nvSpPr>
        <p:spPr bwMode="auto">
          <a:xfrm>
            <a:off x="704192" y="979251"/>
            <a:ext cx="3812871"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50000"/>
              </a:spcBef>
            </a:pPr>
            <a:r>
              <a:rPr lang="en-GB" altLang="en-US" sz="1800" dirty="0"/>
              <a:t>Working as a group to restate the problem in different ways is a creative way of really fleshing out an issue from different angles.</a:t>
            </a:r>
          </a:p>
          <a:p>
            <a:pPr algn="just">
              <a:spcBef>
                <a:spcPct val="50000"/>
              </a:spcBef>
            </a:pPr>
            <a:r>
              <a:rPr lang="en-GB" altLang="en-US" sz="1800" dirty="0"/>
              <a:t>It is similar to the “</a:t>
            </a:r>
            <a:r>
              <a:rPr lang="en-GB" altLang="en-US" sz="1800" dirty="0">
                <a:solidFill>
                  <a:srgbClr val="C00000"/>
                </a:solidFill>
              </a:rPr>
              <a:t>Five Whys</a:t>
            </a:r>
            <a:r>
              <a:rPr lang="en-GB" altLang="en-US" sz="1800" dirty="0"/>
              <a:t>” technique we will meet later. It reduces our tendency to think we know what the problem is and jumping to a solution</a:t>
            </a:r>
          </a:p>
          <a:p>
            <a:pPr algn="just">
              <a:spcBef>
                <a:spcPct val="50000"/>
              </a:spcBef>
            </a:pPr>
            <a:r>
              <a:rPr lang="en-GB" altLang="en-US" sz="1800" dirty="0"/>
              <a:t>Find 10 ways to restate the problem. This will give new perspective on the issues involved.</a:t>
            </a:r>
          </a:p>
        </p:txBody>
      </p:sp>
      <p:pic>
        <p:nvPicPr>
          <p:cNvPr id="6" name="Picture 5" descr="ideasintoaction">
            <a:extLst>
              <a:ext uri="{FF2B5EF4-FFF2-40B4-BE49-F238E27FC236}">
                <a16:creationId xmlns:a16="http://schemas.microsoft.com/office/drawing/2014/main" id="{ED307D8B-A633-4CA6-9215-93F51E657F7E}"/>
              </a:ext>
            </a:extLst>
          </p:cNvPr>
          <p:cNvPicPr>
            <a:picLocks noChangeAspect="1" noChangeArrowheads="1"/>
          </p:cNvPicPr>
          <p:nvPr/>
        </p:nvPicPr>
        <p:blipFill>
          <a:blip r:embed="rId4"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pic>
        <p:nvPicPr>
          <p:cNvPr id="7" name="Picture 6" descr="ideasintoaction">
            <a:extLst>
              <a:ext uri="{FF2B5EF4-FFF2-40B4-BE49-F238E27FC236}">
                <a16:creationId xmlns:a16="http://schemas.microsoft.com/office/drawing/2014/main" id="{3B5DBEE2-34F8-4B03-AF08-9FCC8910051A}"/>
              </a:ext>
            </a:extLst>
          </p:cNvPr>
          <p:cNvPicPr>
            <a:picLocks noChangeAspect="1" noChangeArrowheads="1"/>
          </p:cNvPicPr>
          <p:nvPr/>
        </p:nvPicPr>
        <p:blipFill>
          <a:blip r:embed="rId4"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sp>
        <p:nvSpPr>
          <p:cNvPr id="8" name="Text Box 4">
            <a:extLst>
              <a:ext uri="{FF2B5EF4-FFF2-40B4-BE49-F238E27FC236}">
                <a16:creationId xmlns:a16="http://schemas.microsoft.com/office/drawing/2014/main" id="{DD3E1A41-FCD1-409F-8B3B-99B2B2A73820}"/>
              </a:ext>
            </a:extLst>
          </p:cNvPr>
          <p:cNvSpPr txBox="1">
            <a:spLocks noChangeArrowheads="1"/>
          </p:cNvSpPr>
          <p:nvPr/>
        </p:nvSpPr>
        <p:spPr bwMode="auto">
          <a:xfrm>
            <a:off x="250771" y="4754272"/>
            <a:ext cx="34559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altLang="en-US" sz="1200" dirty="0"/>
              <a:t>Source: “Breakthrough Thinking” Nick Souter</a:t>
            </a:r>
          </a:p>
        </p:txBody>
      </p:sp>
    </p:spTree>
    <p:extLst>
      <p:ext uri="{BB962C8B-B14F-4D97-AF65-F5344CB8AC3E}">
        <p14:creationId xmlns:p14="http://schemas.microsoft.com/office/powerpoint/2010/main" val="10245508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41D5E378-CC1E-4F94-8C29-CDF7D1814E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6946" y="923102"/>
            <a:ext cx="5390821" cy="380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 name="Title 1">
            <a:extLst>
              <a:ext uri="{FF2B5EF4-FFF2-40B4-BE49-F238E27FC236}">
                <a16:creationId xmlns:a16="http://schemas.microsoft.com/office/drawing/2014/main" id="{96B37A2B-3288-4D4E-9E81-6FD4B1792D47}"/>
              </a:ext>
            </a:extLst>
          </p:cNvPr>
          <p:cNvSpPr>
            <a:spLocks noGrp="1"/>
          </p:cNvSpPr>
          <p:nvPr>
            <p:ph type="title"/>
          </p:nvPr>
        </p:nvSpPr>
        <p:spPr>
          <a:xfrm>
            <a:off x="998220" y="502920"/>
            <a:ext cx="7277815" cy="485052"/>
          </a:xfrm>
        </p:spPr>
        <p:txBody>
          <a:bodyPr/>
          <a:lstStyle/>
          <a:p>
            <a:r>
              <a:rPr lang="en-GB" b="1" dirty="0"/>
              <a:t>Tools to help Define the Problem 3: The Process Map</a:t>
            </a:r>
          </a:p>
        </p:txBody>
      </p:sp>
      <p:sp>
        <p:nvSpPr>
          <p:cNvPr id="3" name="TextBox 2">
            <a:extLst>
              <a:ext uri="{FF2B5EF4-FFF2-40B4-BE49-F238E27FC236}">
                <a16:creationId xmlns:a16="http://schemas.microsoft.com/office/drawing/2014/main" id="{33E611A6-86E8-41DF-8D09-B3BBF7EB34F9}"/>
              </a:ext>
            </a:extLst>
          </p:cNvPr>
          <p:cNvSpPr txBox="1"/>
          <p:nvPr/>
        </p:nvSpPr>
        <p:spPr>
          <a:xfrm>
            <a:off x="630621" y="1282261"/>
            <a:ext cx="2301765" cy="3293209"/>
          </a:xfrm>
          <a:prstGeom prst="rect">
            <a:avLst/>
          </a:prstGeom>
          <a:noFill/>
        </p:spPr>
        <p:txBody>
          <a:bodyPr wrap="square" rtlCol="0">
            <a:spAutoFit/>
          </a:bodyPr>
          <a:lstStyle/>
          <a:p>
            <a:r>
              <a:rPr lang="en-GB" sz="1600" dirty="0"/>
              <a:t>Working with the group to draw a simple process map for the business area being examined can help identify the points where problems arise and where their impact is felt. At this stage we are talking a high-level process map, not a detailed task level map using formal notation</a:t>
            </a:r>
            <a:r>
              <a:rPr lang="en-GB" sz="1400" dirty="0"/>
              <a:t>.</a:t>
            </a:r>
          </a:p>
        </p:txBody>
      </p:sp>
      <p:pic>
        <p:nvPicPr>
          <p:cNvPr id="5" name="Picture 6" descr="ideasintoaction">
            <a:extLst>
              <a:ext uri="{FF2B5EF4-FFF2-40B4-BE49-F238E27FC236}">
                <a16:creationId xmlns:a16="http://schemas.microsoft.com/office/drawing/2014/main" id="{24033430-368A-4787-B5D9-5C2288A5BB1C}"/>
              </a:ext>
            </a:extLst>
          </p:cNvPr>
          <p:cNvPicPr>
            <a:picLocks noChangeAspect="1" noChangeArrowheads="1"/>
          </p:cNvPicPr>
          <p:nvPr/>
        </p:nvPicPr>
        <p:blipFill>
          <a:blip r:embed="rId4"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6" name="Picture 5" descr="ideasintoaction">
            <a:extLst>
              <a:ext uri="{FF2B5EF4-FFF2-40B4-BE49-F238E27FC236}">
                <a16:creationId xmlns:a16="http://schemas.microsoft.com/office/drawing/2014/main" id="{E329397D-5079-4C3C-A511-356B967D7C9F}"/>
              </a:ext>
            </a:extLst>
          </p:cNvPr>
          <p:cNvPicPr>
            <a:picLocks noChangeAspect="1" noChangeArrowheads="1"/>
          </p:cNvPicPr>
          <p:nvPr/>
        </p:nvPicPr>
        <p:blipFill>
          <a:blip r:embed="rId4"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3997671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3092" y="447573"/>
            <a:ext cx="7277815" cy="792480"/>
          </a:xfrm>
        </p:spPr>
        <p:txBody>
          <a:bodyPr/>
          <a:lstStyle/>
          <a:p>
            <a:r>
              <a:rPr lang="en-GB" b="1" dirty="0"/>
              <a:t>What we will cover in this course</a:t>
            </a:r>
          </a:p>
        </p:txBody>
      </p:sp>
      <p:sp>
        <p:nvSpPr>
          <p:cNvPr id="3" name="Content Placeholder 2"/>
          <p:cNvSpPr>
            <a:spLocks noGrp="1"/>
          </p:cNvSpPr>
          <p:nvPr>
            <p:ph idx="1"/>
          </p:nvPr>
        </p:nvSpPr>
        <p:spPr>
          <a:xfrm>
            <a:off x="475013" y="1546036"/>
            <a:ext cx="7735894" cy="3375000"/>
          </a:xfrm>
        </p:spPr>
        <p:txBody>
          <a:bodyPr>
            <a:normAutofit/>
          </a:bodyPr>
          <a:lstStyle/>
          <a:p>
            <a:pPr lvl="1">
              <a:spcBef>
                <a:spcPts val="600"/>
              </a:spcBef>
              <a:spcAft>
                <a:spcPts val="600"/>
              </a:spcAft>
              <a:buClr>
                <a:srgbClr val="C00000"/>
              </a:buClr>
              <a:buFont typeface="Arial" panose="020B0604020202020204" pitchFamily="34" charset="0"/>
              <a:buChar char="•"/>
            </a:pPr>
            <a:r>
              <a:rPr lang="en-GB" sz="1700" dirty="0"/>
              <a:t>Why organisation’s need to be creative in their problem solving and decision making</a:t>
            </a:r>
          </a:p>
          <a:p>
            <a:pPr lvl="1">
              <a:spcBef>
                <a:spcPts val="600"/>
              </a:spcBef>
              <a:spcAft>
                <a:spcPts val="600"/>
              </a:spcAft>
              <a:buClr>
                <a:srgbClr val="C00000"/>
              </a:buClr>
              <a:buFont typeface="Arial" panose="020B0604020202020204" pitchFamily="34" charset="0"/>
              <a:buChar char="•"/>
            </a:pPr>
            <a:r>
              <a:rPr lang="en-GB" sz="1700" dirty="0"/>
              <a:t>The different thinking styles that people use when making decisions</a:t>
            </a:r>
          </a:p>
          <a:p>
            <a:pPr lvl="1">
              <a:spcBef>
                <a:spcPts val="600"/>
              </a:spcBef>
              <a:spcAft>
                <a:spcPts val="600"/>
              </a:spcAft>
              <a:buClr>
                <a:srgbClr val="C00000"/>
              </a:buClr>
              <a:buFont typeface="Arial" panose="020B0604020202020204" pitchFamily="34" charset="0"/>
              <a:buChar char="•"/>
            </a:pPr>
            <a:r>
              <a:rPr lang="en-GB" sz="1700" dirty="0"/>
              <a:t>A step-by-step method to creative problem solving and decision-making</a:t>
            </a:r>
          </a:p>
          <a:p>
            <a:pPr lvl="1">
              <a:spcBef>
                <a:spcPts val="600"/>
              </a:spcBef>
              <a:spcAft>
                <a:spcPts val="600"/>
              </a:spcAft>
              <a:buClr>
                <a:srgbClr val="C00000"/>
              </a:buClr>
              <a:buFont typeface="Arial" panose="020B0604020202020204" pitchFamily="34" charset="0"/>
              <a:buChar char="•"/>
            </a:pPr>
            <a:r>
              <a:rPr lang="en-GB" sz="1700" dirty="0"/>
              <a:t>Tools to help in creative problem solving and decision-making</a:t>
            </a:r>
          </a:p>
          <a:p>
            <a:pPr lvl="1">
              <a:spcBef>
                <a:spcPts val="600"/>
              </a:spcBef>
              <a:spcAft>
                <a:spcPts val="600"/>
              </a:spcAft>
              <a:buClr>
                <a:srgbClr val="C00000"/>
              </a:buClr>
              <a:buFont typeface="Arial" panose="020B0604020202020204" pitchFamily="34" charset="0"/>
              <a:buChar char="•"/>
            </a:pPr>
            <a:r>
              <a:rPr lang="en-GB" sz="1700" dirty="0"/>
              <a:t>The Benefit Realisation approach to problem solving</a:t>
            </a:r>
          </a:p>
          <a:p>
            <a:pPr lvl="1">
              <a:spcBef>
                <a:spcPts val="600"/>
              </a:spcBef>
              <a:spcAft>
                <a:spcPts val="600"/>
              </a:spcAft>
              <a:buClr>
                <a:srgbClr val="C00000"/>
              </a:buClr>
              <a:buFont typeface="Arial" panose="020B0604020202020204" pitchFamily="34" charset="0"/>
              <a:buChar char="•"/>
            </a:pPr>
            <a:endParaRPr lang="en-GB" sz="1700" dirty="0"/>
          </a:p>
          <a:p>
            <a:pPr lvl="1">
              <a:spcBef>
                <a:spcPts val="600"/>
              </a:spcBef>
              <a:spcAft>
                <a:spcPts val="600"/>
              </a:spcAft>
              <a:buClr>
                <a:srgbClr val="C00000"/>
              </a:buClr>
              <a:buFont typeface="Arial" panose="020B0604020202020204" pitchFamily="34" charset="0"/>
              <a:buChar char="•"/>
            </a:pPr>
            <a:endParaRPr lang="en-GB" sz="1700" dirty="0"/>
          </a:p>
        </p:txBody>
      </p:sp>
      <p:sp>
        <p:nvSpPr>
          <p:cNvPr id="10" name="Rectangle 9">
            <a:extLst>
              <a:ext uri="{FF2B5EF4-FFF2-40B4-BE49-F238E27FC236}">
                <a16:creationId xmlns:a16="http://schemas.microsoft.com/office/drawing/2014/main" id="{1A8774CB-F13B-40BB-9D89-21CDDBE4CC40}"/>
              </a:ext>
            </a:extLst>
          </p:cNvPr>
          <p:cNvSpPr/>
          <p:nvPr/>
        </p:nvSpPr>
        <p:spPr>
          <a:xfrm>
            <a:off x="320635" y="4819354"/>
            <a:ext cx="843148" cy="203365"/>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6" descr="ideasintoaction">
            <a:extLst>
              <a:ext uri="{FF2B5EF4-FFF2-40B4-BE49-F238E27FC236}">
                <a16:creationId xmlns:a16="http://schemas.microsoft.com/office/drawing/2014/main" id="{5B94ABDC-9B60-4182-8D45-02D43661760D}"/>
              </a:ext>
            </a:extLst>
          </p:cNvPr>
          <p:cNvPicPr>
            <a:picLocks noChangeAspect="1" noChangeArrowheads="1"/>
          </p:cNvPicPr>
          <p:nvPr/>
        </p:nvPicPr>
        <p:blipFill>
          <a:blip r:embed="rId2"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12" name="Picture 11" descr="ideasintoaction">
            <a:extLst>
              <a:ext uri="{FF2B5EF4-FFF2-40B4-BE49-F238E27FC236}">
                <a16:creationId xmlns:a16="http://schemas.microsoft.com/office/drawing/2014/main" id="{294E90D6-AD07-4565-850A-D45432769AAD}"/>
              </a:ext>
            </a:extLst>
          </p:cNvPr>
          <p:cNvPicPr>
            <a:picLocks noChangeAspect="1" noChangeArrowheads="1"/>
          </p:cNvPicPr>
          <p:nvPr/>
        </p:nvPicPr>
        <p:blipFill>
          <a:blip r:embed="rId2"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pic>
        <p:nvPicPr>
          <p:cNvPr id="13" name="Picture 12" descr="A close up of a logo&#10;&#10;Description automatically generated">
            <a:extLst>
              <a:ext uri="{FF2B5EF4-FFF2-40B4-BE49-F238E27FC236}">
                <a16:creationId xmlns:a16="http://schemas.microsoft.com/office/drawing/2014/main" id="{268B829B-94AD-4B61-A49F-F5E718A8CA3A}"/>
              </a:ext>
            </a:extLst>
          </p:cNvPr>
          <p:cNvPicPr>
            <a:picLocks noChangeAspect="1"/>
          </p:cNvPicPr>
          <p:nvPr/>
        </p:nvPicPr>
        <p:blipFill>
          <a:blip r:embed="rId3"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6943975" y="447573"/>
            <a:ext cx="1513976" cy="1097633"/>
          </a:xfrm>
          <a:prstGeom prst="rect">
            <a:avLst/>
          </a:prstGeom>
        </p:spPr>
      </p:pic>
    </p:spTree>
    <p:extLst>
      <p:ext uri="{BB962C8B-B14F-4D97-AF65-F5344CB8AC3E}">
        <p14:creationId xmlns:p14="http://schemas.microsoft.com/office/powerpoint/2010/main" val="4169586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FD67E0-BFA8-4566-915E-3E2DD85B4F7A}"/>
              </a:ext>
            </a:extLst>
          </p:cNvPr>
          <p:cNvSpPr>
            <a:spLocks noGrp="1"/>
          </p:cNvSpPr>
          <p:nvPr>
            <p:ph type="title"/>
          </p:nvPr>
        </p:nvSpPr>
        <p:spPr>
          <a:xfrm>
            <a:off x="998220" y="431483"/>
            <a:ext cx="7277815" cy="792480"/>
          </a:xfrm>
        </p:spPr>
        <p:txBody>
          <a:bodyPr/>
          <a:lstStyle/>
          <a:p>
            <a:r>
              <a:rPr lang="en-GB" b="1" dirty="0"/>
              <a:t>Another Process Map Example</a:t>
            </a:r>
          </a:p>
        </p:txBody>
      </p:sp>
      <p:pic>
        <p:nvPicPr>
          <p:cNvPr id="4" name="Picture 3">
            <a:extLst>
              <a:ext uri="{FF2B5EF4-FFF2-40B4-BE49-F238E27FC236}">
                <a16:creationId xmlns:a16="http://schemas.microsoft.com/office/drawing/2014/main" id="{B748F463-727B-44D3-8A70-AE46DFD1397D}"/>
              </a:ext>
            </a:extLst>
          </p:cNvPr>
          <p:cNvPicPr>
            <a:picLocks noChangeAspect="1"/>
          </p:cNvPicPr>
          <p:nvPr/>
        </p:nvPicPr>
        <p:blipFill>
          <a:blip r:embed="rId3"/>
          <a:stretch>
            <a:fillRect/>
          </a:stretch>
        </p:blipFill>
        <p:spPr>
          <a:xfrm>
            <a:off x="998220" y="521570"/>
            <a:ext cx="6693402" cy="4190447"/>
          </a:xfrm>
          <a:prstGeom prst="rect">
            <a:avLst/>
          </a:prstGeom>
        </p:spPr>
      </p:pic>
      <p:pic>
        <p:nvPicPr>
          <p:cNvPr id="5" name="Picture 6" descr="ideasintoaction">
            <a:extLst>
              <a:ext uri="{FF2B5EF4-FFF2-40B4-BE49-F238E27FC236}">
                <a16:creationId xmlns:a16="http://schemas.microsoft.com/office/drawing/2014/main" id="{0C3CCA92-A9BF-4D8F-9C3F-32983482F714}"/>
              </a:ext>
            </a:extLst>
          </p:cNvPr>
          <p:cNvPicPr>
            <a:picLocks noChangeAspect="1" noChangeArrowheads="1"/>
          </p:cNvPicPr>
          <p:nvPr/>
        </p:nvPicPr>
        <p:blipFill>
          <a:blip r:embed="rId4"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6" name="Picture 5" descr="ideasintoaction">
            <a:extLst>
              <a:ext uri="{FF2B5EF4-FFF2-40B4-BE49-F238E27FC236}">
                <a16:creationId xmlns:a16="http://schemas.microsoft.com/office/drawing/2014/main" id="{1F49BF9E-D306-44B1-BAB9-08754AF92E85}"/>
              </a:ext>
            </a:extLst>
          </p:cNvPr>
          <p:cNvPicPr>
            <a:picLocks noChangeAspect="1" noChangeArrowheads="1"/>
          </p:cNvPicPr>
          <p:nvPr/>
        </p:nvPicPr>
        <p:blipFill>
          <a:blip r:embed="rId4"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2901918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1004220" y="397732"/>
            <a:ext cx="1928513" cy="1143617"/>
          </a:xfrm>
        </p:spPr>
        <p:txBody>
          <a:bodyPr>
            <a:normAutofit/>
          </a:bodyPr>
          <a:lstStyle/>
          <a:p>
            <a:pPr eaLnBrk="1" hangingPunct="1"/>
            <a:r>
              <a:rPr lang="en-GB" altLang="en-US" b="1" dirty="0">
                <a:solidFill>
                  <a:srgbClr val="C00000"/>
                </a:solidFill>
                <a:latin typeface="Arial" panose="020B0604020202020204" pitchFamily="34" charset="0"/>
                <a:cs typeface="Arial" panose="020B0604020202020204" pitchFamily="34" charset="0"/>
              </a:rPr>
              <a:t>Example Process Map 3</a:t>
            </a:r>
          </a:p>
        </p:txBody>
      </p:sp>
      <p:pic>
        <p:nvPicPr>
          <p:cNvPr id="50" name="Picture 6" descr="ideasintoaction">
            <a:extLst>
              <a:ext uri="{FF2B5EF4-FFF2-40B4-BE49-F238E27FC236}">
                <a16:creationId xmlns:a16="http://schemas.microsoft.com/office/drawing/2014/main" id="{2B2156AC-FD33-4777-B904-661B85812350}"/>
              </a:ext>
            </a:extLst>
          </p:cNvPr>
          <p:cNvPicPr>
            <a:picLocks noChangeAspect="1" noChangeArrowheads="1"/>
          </p:cNvPicPr>
          <p:nvPr/>
        </p:nvPicPr>
        <p:blipFill>
          <a:blip r:embed="rId4"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51" name="Picture 50" descr="ideasintoaction">
            <a:extLst>
              <a:ext uri="{FF2B5EF4-FFF2-40B4-BE49-F238E27FC236}">
                <a16:creationId xmlns:a16="http://schemas.microsoft.com/office/drawing/2014/main" id="{C2A10105-8867-4535-9C84-075310FD8555}"/>
              </a:ext>
            </a:extLst>
          </p:cNvPr>
          <p:cNvPicPr>
            <a:picLocks noChangeAspect="1" noChangeArrowheads="1"/>
          </p:cNvPicPr>
          <p:nvPr/>
        </p:nvPicPr>
        <p:blipFill>
          <a:blip r:embed="rId4"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
        <p:nvSpPr>
          <p:cNvPr id="52" name="Rectangle 51">
            <a:extLst>
              <a:ext uri="{FF2B5EF4-FFF2-40B4-BE49-F238E27FC236}">
                <a16:creationId xmlns:a16="http://schemas.microsoft.com/office/drawing/2014/main" id="{E6A4A5D9-EFC2-4549-9C3F-89457D7352C9}"/>
              </a:ext>
            </a:extLst>
          </p:cNvPr>
          <p:cNvSpPr/>
          <p:nvPr/>
        </p:nvSpPr>
        <p:spPr>
          <a:xfrm>
            <a:off x="320635" y="4819354"/>
            <a:ext cx="843148" cy="203365"/>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a:extLst>
              <a:ext uri="{FF2B5EF4-FFF2-40B4-BE49-F238E27FC236}">
                <a16:creationId xmlns:a16="http://schemas.microsoft.com/office/drawing/2014/main" id="{018DC749-F912-4554-956B-F33DF743599F}"/>
              </a:ext>
            </a:extLst>
          </p:cNvPr>
          <p:cNvPicPr>
            <a:picLocks noChangeAspect="1"/>
          </p:cNvPicPr>
          <p:nvPr/>
        </p:nvPicPr>
        <p:blipFill>
          <a:blip r:embed="rId5"/>
          <a:stretch>
            <a:fillRect/>
          </a:stretch>
        </p:blipFill>
        <p:spPr>
          <a:xfrm>
            <a:off x="3136853" y="397732"/>
            <a:ext cx="4778847" cy="4329978"/>
          </a:xfrm>
          <a:prstGeom prst="rect">
            <a:avLst/>
          </a:prstGeom>
          <a:solidFill>
            <a:schemeClr val="bg1"/>
          </a:solidFill>
        </p:spPr>
      </p:pic>
    </p:spTree>
    <p:custDataLst>
      <p:tags r:id="rId1"/>
    </p:custDataLst>
    <p:extLst>
      <p:ext uri="{BB962C8B-B14F-4D97-AF65-F5344CB8AC3E}">
        <p14:creationId xmlns:p14="http://schemas.microsoft.com/office/powerpoint/2010/main" val="2771108991"/>
      </p:ext>
    </p:extLst>
  </p:cSld>
  <p:clrMapOvr>
    <a:masterClrMapping/>
  </p:clrMapOvr>
  <p:transition>
    <p:wipe dir="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
            <a:extLst>
              <a:ext uri="{FF2B5EF4-FFF2-40B4-BE49-F238E27FC236}">
                <a16:creationId xmlns:a16="http://schemas.microsoft.com/office/drawing/2014/main" id="{A9697228-1521-41FA-AEA4-90E9A9E8D91D}"/>
              </a:ext>
            </a:extLst>
          </p:cNvPr>
          <p:cNvSpPr>
            <a:spLocks noGrp="1" noChangeArrowheads="1"/>
          </p:cNvSpPr>
          <p:nvPr>
            <p:ph type="title"/>
          </p:nvPr>
        </p:nvSpPr>
        <p:spPr>
          <a:xfrm>
            <a:off x="830317" y="340683"/>
            <a:ext cx="7483366" cy="521062"/>
          </a:xfrm>
        </p:spPr>
        <p:txBody>
          <a:bodyPr vert="horz" lIns="0" tIns="0" rIns="0" bIns="0" rtlCol="0" anchor="ctr" anchorCtr="0">
            <a:normAutofit/>
          </a:bodyPr>
          <a:lstStyle/>
          <a:p>
            <a:pPr>
              <a:tabLst>
                <a:tab pos="0" algn="l"/>
                <a:tab pos="683907" algn="l"/>
                <a:tab pos="1369029" algn="l"/>
                <a:tab pos="2054151" algn="l"/>
                <a:tab pos="2739273" algn="l"/>
                <a:tab pos="3424395" algn="l"/>
                <a:tab pos="4109517" algn="l"/>
                <a:tab pos="4794638" algn="l"/>
                <a:tab pos="5479760" algn="l"/>
                <a:tab pos="6164882" algn="l"/>
                <a:tab pos="6850004" algn="l"/>
                <a:tab pos="7535126" algn="l"/>
                <a:tab pos="8221462" algn="l"/>
              </a:tabLst>
            </a:pPr>
            <a:r>
              <a:rPr lang="en-GB" altLang="en-US" b="1" dirty="0"/>
              <a:t>Tips for Identifying Problems in the Process</a:t>
            </a:r>
          </a:p>
        </p:txBody>
      </p:sp>
      <p:sp>
        <p:nvSpPr>
          <p:cNvPr id="36867" name="Rectangle 2">
            <a:extLst>
              <a:ext uri="{FF2B5EF4-FFF2-40B4-BE49-F238E27FC236}">
                <a16:creationId xmlns:a16="http://schemas.microsoft.com/office/drawing/2014/main" id="{BF9A826E-B77F-4583-A9A9-92EC854DCE1A}"/>
              </a:ext>
            </a:extLst>
          </p:cNvPr>
          <p:cNvSpPr>
            <a:spLocks noGrp="1" noChangeArrowheads="1"/>
          </p:cNvSpPr>
          <p:nvPr>
            <p:ph type="body" idx="1"/>
          </p:nvPr>
        </p:nvSpPr>
        <p:spPr>
          <a:xfrm>
            <a:off x="580697" y="1057275"/>
            <a:ext cx="7399282" cy="3745542"/>
          </a:xfrm>
        </p:spPr>
        <p:txBody>
          <a:bodyPr vert="horz" lIns="0" tIns="0" rIns="0" bIns="0" rtlCol="0" anchor="t" anchorCtr="0">
            <a:normAutofit fontScale="92500"/>
          </a:bodyPr>
          <a:lstStyle/>
          <a:p>
            <a:pPr>
              <a:spcBef>
                <a:spcPts val="459"/>
              </a:spcBef>
              <a:spcAft>
                <a:spcPts val="459"/>
              </a:spcAft>
              <a:tabLst>
                <a:tab pos="262387" algn="l"/>
                <a:tab pos="683907" algn="l"/>
                <a:tab pos="1369029" algn="l"/>
                <a:tab pos="2054151" algn="l"/>
                <a:tab pos="2739273" algn="l"/>
                <a:tab pos="3424395" algn="l"/>
                <a:tab pos="4110731" algn="l"/>
                <a:tab pos="4794638" algn="l"/>
                <a:tab pos="5479760" algn="l"/>
                <a:tab pos="6164882" algn="l"/>
                <a:tab pos="6850004" algn="l"/>
                <a:tab pos="7535126" algn="l"/>
                <a:tab pos="8220247" algn="l"/>
              </a:tabLst>
            </a:pPr>
            <a:r>
              <a:rPr lang="en-GB" altLang="en-US" sz="1836" dirty="0"/>
              <a:t>The key principle in process improvement is to </a:t>
            </a:r>
            <a:r>
              <a:rPr lang="en-GB" altLang="en-US" sz="1836" b="1" dirty="0">
                <a:solidFill>
                  <a:srgbClr val="C00000"/>
                </a:solidFill>
              </a:rPr>
              <a:t>Make Work Flow with Fewer Interruptions</a:t>
            </a:r>
            <a:r>
              <a:rPr lang="en-GB" altLang="en-US" sz="1836" b="1" dirty="0">
                <a:solidFill>
                  <a:schemeClr val="tx1"/>
                </a:solidFill>
              </a:rPr>
              <a:t>.</a:t>
            </a:r>
            <a:r>
              <a:rPr lang="en-GB" altLang="en-US" sz="1836" b="1" dirty="0">
                <a:solidFill>
                  <a:srgbClr val="C00000"/>
                </a:solidFill>
              </a:rPr>
              <a:t> </a:t>
            </a:r>
            <a:r>
              <a:rPr lang="en-GB" altLang="en-US" sz="1836" dirty="0">
                <a:solidFill>
                  <a:schemeClr val="tx1"/>
                </a:solidFill>
              </a:rPr>
              <a:t>Common problem areas to look for in a process include:</a:t>
            </a:r>
          </a:p>
          <a:p>
            <a:pPr marL="552714" lvl="2" indent="-199220">
              <a:spcBef>
                <a:spcPts val="459"/>
              </a:spcBef>
              <a:spcAft>
                <a:spcPts val="459"/>
              </a:spcAft>
              <a:buClr>
                <a:srgbClr val="C00000"/>
              </a:buClr>
              <a:buFont typeface="Wingdings" panose="05000000000000000000" pitchFamily="2" charset="2"/>
              <a:buChar char="Ø"/>
              <a:tabLst>
                <a:tab pos="262387" algn="l"/>
                <a:tab pos="683907" algn="l"/>
                <a:tab pos="1369029" algn="l"/>
                <a:tab pos="2054151" algn="l"/>
                <a:tab pos="2739273" algn="l"/>
                <a:tab pos="3424395" algn="l"/>
                <a:tab pos="4110731" algn="l"/>
                <a:tab pos="4794638" algn="l"/>
                <a:tab pos="5479760" algn="l"/>
                <a:tab pos="6164882" algn="l"/>
                <a:tab pos="6850004" algn="l"/>
                <a:tab pos="7535126" algn="l"/>
                <a:tab pos="8220247" algn="l"/>
              </a:tabLst>
            </a:pPr>
            <a:r>
              <a:rPr lang="en-GB" altLang="en-US" sz="1836" dirty="0">
                <a:solidFill>
                  <a:schemeClr val="tx1"/>
                </a:solidFill>
              </a:rPr>
              <a:t>Steps or activities which add no value for the final customer</a:t>
            </a:r>
          </a:p>
          <a:p>
            <a:pPr marL="552714" lvl="2" indent="-199220">
              <a:spcBef>
                <a:spcPts val="459"/>
              </a:spcBef>
              <a:spcAft>
                <a:spcPts val="459"/>
              </a:spcAft>
              <a:buClr>
                <a:srgbClr val="C00000"/>
              </a:buClr>
              <a:buFont typeface="Wingdings" panose="05000000000000000000" pitchFamily="2" charset="2"/>
              <a:buChar char="Ø"/>
              <a:tabLst>
                <a:tab pos="262387" algn="l"/>
                <a:tab pos="683907" algn="l"/>
                <a:tab pos="1369029" algn="l"/>
                <a:tab pos="2054151" algn="l"/>
                <a:tab pos="2739273" algn="l"/>
                <a:tab pos="3424395" algn="l"/>
                <a:tab pos="4110731" algn="l"/>
                <a:tab pos="4794638" algn="l"/>
                <a:tab pos="5479760" algn="l"/>
                <a:tab pos="6164882" algn="l"/>
                <a:tab pos="6850004" algn="l"/>
                <a:tab pos="7535126" algn="l"/>
                <a:tab pos="8220247" algn="l"/>
              </a:tabLst>
            </a:pPr>
            <a:r>
              <a:rPr lang="en-GB" altLang="en-US" sz="1836" dirty="0">
                <a:solidFill>
                  <a:schemeClr val="tx1"/>
                </a:solidFill>
              </a:rPr>
              <a:t>Steps and activities which could be combined – reducing hand-offs</a:t>
            </a:r>
          </a:p>
          <a:p>
            <a:pPr marL="552714" lvl="2" indent="-199220">
              <a:spcBef>
                <a:spcPts val="459"/>
              </a:spcBef>
              <a:spcAft>
                <a:spcPts val="459"/>
              </a:spcAft>
              <a:buClr>
                <a:srgbClr val="C00000"/>
              </a:buClr>
              <a:buFont typeface="Wingdings" panose="05000000000000000000" pitchFamily="2" charset="2"/>
              <a:buChar char="Ø"/>
              <a:tabLst>
                <a:tab pos="262387" algn="l"/>
                <a:tab pos="683907" algn="l"/>
                <a:tab pos="1369029" algn="l"/>
                <a:tab pos="2054151" algn="l"/>
                <a:tab pos="2739273" algn="l"/>
                <a:tab pos="3424395" algn="l"/>
                <a:tab pos="4110731" algn="l"/>
                <a:tab pos="4794638" algn="l"/>
                <a:tab pos="5479760" algn="l"/>
                <a:tab pos="6164882" algn="l"/>
                <a:tab pos="6850004" algn="l"/>
                <a:tab pos="7535126" algn="l"/>
                <a:tab pos="8220247" algn="l"/>
              </a:tabLst>
            </a:pPr>
            <a:r>
              <a:rPr lang="en-GB" altLang="en-US" sz="1836" dirty="0">
                <a:solidFill>
                  <a:schemeClr val="tx1"/>
                </a:solidFill>
              </a:rPr>
              <a:t>Where the order of steps is illogical or creates loops backward</a:t>
            </a:r>
          </a:p>
          <a:p>
            <a:pPr marL="552714" lvl="2" indent="-199220">
              <a:spcBef>
                <a:spcPts val="459"/>
              </a:spcBef>
              <a:spcAft>
                <a:spcPts val="459"/>
              </a:spcAft>
              <a:buClr>
                <a:srgbClr val="C00000"/>
              </a:buClr>
              <a:buFont typeface="Wingdings" panose="05000000000000000000" pitchFamily="2" charset="2"/>
              <a:buChar char="Ø"/>
              <a:tabLst>
                <a:tab pos="262387" algn="l"/>
                <a:tab pos="683907" algn="l"/>
                <a:tab pos="1369029" algn="l"/>
                <a:tab pos="2054151" algn="l"/>
                <a:tab pos="2739273" algn="l"/>
                <a:tab pos="3424395" algn="l"/>
                <a:tab pos="4110731" algn="l"/>
                <a:tab pos="4794638" algn="l"/>
                <a:tab pos="5479760" algn="l"/>
                <a:tab pos="6164882" algn="l"/>
                <a:tab pos="6850004" algn="l"/>
                <a:tab pos="7535126" algn="l"/>
                <a:tab pos="8220247" algn="l"/>
              </a:tabLst>
            </a:pPr>
            <a:r>
              <a:rPr lang="en-GB" altLang="en-US" sz="1836" dirty="0">
                <a:solidFill>
                  <a:schemeClr val="tx1"/>
                </a:solidFill>
              </a:rPr>
              <a:t>Steps where quality problems arise (reject/ rework rate is a good KPI)</a:t>
            </a:r>
          </a:p>
          <a:p>
            <a:pPr marL="552714" lvl="2" indent="-199220">
              <a:spcBef>
                <a:spcPts val="459"/>
              </a:spcBef>
              <a:spcAft>
                <a:spcPts val="459"/>
              </a:spcAft>
              <a:buClr>
                <a:srgbClr val="C00000"/>
              </a:buClr>
              <a:buFont typeface="Wingdings" panose="05000000000000000000" pitchFamily="2" charset="2"/>
              <a:buChar char="Ø"/>
              <a:tabLst>
                <a:tab pos="262387" algn="l"/>
                <a:tab pos="683907" algn="l"/>
                <a:tab pos="1369029" algn="l"/>
                <a:tab pos="2054151" algn="l"/>
                <a:tab pos="2739273" algn="l"/>
                <a:tab pos="3424395" algn="l"/>
                <a:tab pos="4110731" algn="l"/>
                <a:tab pos="4794638" algn="l"/>
                <a:tab pos="5479760" algn="l"/>
                <a:tab pos="6164882" algn="l"/>
                <a:tab pos="6850004" algn="l"/>
                <a:tab pos="7535126" algn="l"/>
                <a:tab pos="8220247" algn="l"/>
              </a:tabLst>
            </a:pPr>
            <a:r>
              <a:rPr lang="en-GB" altLang="en-US" sz="1836" dirty="0">
                <a:solidFill>
                  <a:schemeClr val="tx1"/>
                </a:solidFill>
              </a:rPr>
              <a:t>Steps and activities that can be simplified</a:t>
            </a:r>
          </a:p>
          <a:p>
            <a:pPr marL="552714" lvl="2" indent="-199220">
              <a:spcBef>
                <a:spcPts val="459"/>
              </a:spcBef>
              <a:spcAft>
                <a:spcPts val="459"/>
              </a:spcAft>
              <a:buClr>
                <a:srgbClr val="C00000"/>
              </a:buClr>
              <a:buFont typeface="Wingdings" panose="05000000000000000000" pitchFamily="2" charset="2"/>
              <a:buChar char="Ø"/>
              <a:tabLst>
                <a:tab pos="262387" algn="l"/>
                <a:tab pos="683907" algn="l"/>
                <a:tab pos="1369029" algn="l"/>
                <a:tab pos="2054151" algn="l"/>
                <a:tab pos="2739273" algn="l"/>
                <a:tab pos="3424395" algn="l"/>
                <a:tab pos="4110731" algn="l"/>
                <a:tab pos="4794638" algn="l"/>
                <a:tab pos="5479760" algn="l"/>
                <a:tab pos="6164882" algn="l"/>
                <a:tab pos="6850004" algn="l"/>
                <a:tab pos="7535126" algn="l"/>
                <a:tab pos="8220247" algn="l"/>
              </a:tabLst>
            </a:pPr>
            <a:r>
              <a:rPr lang="en-GB" altLang="en-US" sz="1836" dirty="0">
                <a:solidFill>
                  <a:schemeClr val="tx1"/>
                </a:solidFill>
              </a:rPr>
              <a:t>Steps and activities which can be done in parallel rather than in series (e.g. do set-ups ahead of the work arriving)</a:t>
            </a:r>
          </a:p>
          <a:p>
            <a:pPr marL="552714" lvl="2" indent="-199220">
              <a:spcBef>
                <a:spcPts val="459"/>
              </a:spcBef>
              <a:spcAft>
                <a:spcPts val="459"/>
              </a:spcAft>
              <a:buClr>
                <a:srgbClr val="C00000"/>
              </a:buClr>
              <a:buFont typeface="Wingdings" panose="05000000000000000000" pitchFamily="2" charset="2"/>
              <a:buChar char="Ø"/>
              <a:tabLst>
                <a:tab pos="262387" algn="l"/>
                <a:tab pos="683907" algn="l"/>
                <a:tab pos="1369029" algn="l"/>
                <a:tab pos="2054151" algn="l"/>
                <a:tab pos="2739273" algn="l"/>
                <a:tab pos="3424395" algn="l"/>
                <a:tab pos="4110731" algn="l"/>
                <a:tab pos="4794638" algn="l"/>
                <a:tab pos="5479760" algn="l"/>
                <a:tab pos="6164882" algn="l"/>
                <a:tab pos="6850004" algn="l"/>
                <a:tab pos="7535126" algn="l"/>
                <a:tab pos="8220247" algn="l"/>
              </a:tabLst>
            </a:pPr>
            <a:r>
              <a:rPr lang="en-GB" altLang="en-US" sz="1836" dirty="0">
                <a:solidFill>
                  <a:schemeClr val="tx1"/>
                </a:solidFill>
              </a:rPr>
              <a:t>Activities and procedures that can be standardised to reduce errors</a:t>
            </a:r>
          </a:p>
        </p:txBody>
      </p:sp>
      <p:pic>
        <p:nvPicPr>
          <p:cNvPr id="4" name="Picture 6" descr="ideasintoaction">
            <a:extLst>
              <a:ext uri="{FF2B5EF4-FFF2-40B4-BE49-F238E27FC236}">
                <a16:creationId xmlns:a16="http://schemas.microsoft.com/office/drawing/2014/main" id="{FE19C28D-6B9C-4EBF-BB55-F2DB098A6A39}"/>
              </a:ext>
            </a:extLst>
          </p:cNvPr>
          <p:cNvPicPr>
            <a:picLocks noChangeAspect="1" noChangeArrowheads="1"/>
          </p:cNvPicPr>
          <p:nvPr/>
        </p:nvPicPr>
        <p:blipFill>
          <a:blip r:embed="rId3"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5" name="Picture 4" descr="ideasintoaction">
            <a:extLst>
              <a:ext uri="{FF2B5EF4-FFF2-40B4-BE49-F238E27FC236}">
                <a16:creationId xmlns:a16="http://schemas.microsoft.com/office/drawing/2014/main" id="{7B1F83B4-8922-496B-92CF-8203EEE21224}"/>
              </a:ext>
            </a:extLst>
          </p:cNvPr>
          <p:cNvPicPr>
            <a:picLocks noChangeAspect="1" noChangeArrowheads="1"/>
          </p:cNvPicPr>
          <p:nvPr/>
        </p:nvPicPr>
        <p:blipFill>
          <a:blip r:embed="rId3"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837473B0-CC2E-450A-ABE3-18F120FF3D39}">
                <a1611:picAttrSrcUrl xmlns:a1611="http://schemas.microsoft.com/office/drawing/2016/11/main" r:id="rId3"/>
              </a:ext>
            </a:extLst>
          </a:blip>
          <a:srcRect/>
          <a:stretch>
            <a:fillRect t="-22000" b="-22000"/>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4FCF832-BF73-4C5B-AA83-F9896AA2748C}"/>
              </a:ext>
            </a:extLst>
          </p:cNvPr>
          <p:cNvSpPr>
            <a:spLocks noGrp="1"/>
          </p:cNvSpPr>
          <p:nvPr>
            <p:ph type="body" sz="quarter" idx="10"/>
          </p:nvPr>
        </p:nvSpPr>
        <p:spPr/>
        <p:txBody>
          <a:bodyPr>
            <a:normAutofit/>
          </a:bodyPr>
          <a:lstStyle/>
          <a:p>
            <a:r>
              <a:rPr lang="en-GB" sz="2800" b="1" dirty="0">
                <a:solidFill>
                  <a:schemeClr val="bg1"/>
                </a:solidFill>
              </a:rPr>
              <a:t>2. Analyse the Problem</a:t>
            </a:r>
          </a:p>
        </p:txBody>
      </p:sp>
      <p:pic>
        <p:nvPicPr>
          <p:cNvPr id="3" name="Picture 2" descr="ideasintoaction">
            <a:extLst>
              <a:ext uri="{FF2B5EF4-FFF2-40B4-BE49-F238E27FC236}">
                <a16:creationId xmlns:a16="http://schemas.microsoft.com/office/drawing/2014/main" id="{CA28A468-828F-4184-A187-B4E8E0601278}"/>
              </a:ext>
            </a:extLst>
          </p:cNvPr>
          <p:cNvPicPr>
            <a:picLocks noChangeAspect="1" noChangeArrowheads="1"/>
          </p:cNvPicPr>
          <p:nvPr/>
        </p:nvPicPr>
        <p:blipFill>
          <a:blip r:embed="rId4"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pic>
        <p:nvPicPr>
          <p:cNvPr id="5" name="Picture 6" descr="ideasintoaction">
            <a:extLst>
              <a:ext uri="{FF2B5EF4-FFF2-40B4-BE49-F238E27FC236}">
                <a16:creationId xmlns:a16="http://schemas.microsoft.com/office/drawing/2014/main" id="{28B3B77E-0897-44BD-A5CF-C34929EBA45E}"/>
              </a:ext>
            </a:extLst>
          </p:cNvPr>
          <p:cNvPicPr>
            <a:picLocks noChangeAspect="1" noChangeArrowheads="1"/>
          </p:cNvPicPr>
          <p:nvPr/>
        </p:nvPicPr>
        <p:blipFill>
          <a:blip r:embed="rId4"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1547053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Image result for breakthrough thinking nick">
            <a:extLst>
              <a:ext uri="{FF2B5EF4-FFF2-40B4-BE49-F238E27FC236}">
                <a16:creationId xmlns:a16="http://schemas.microsoft.com/office/drawing/2014/main" id="{F6788853-9217-4765-9CBE-9A9FD3475C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49738" y="1932152"/>
            <a:ext cx="1737924" cy="19456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86D25E3B-0E28-4BE5-9461-2EF062657A61}"/>
              </a:ext>
            </a:extLst>
          </p:cNvPr>
          <p:cNvSpPr>
            <a:spLocks noGrp="1"/>
          </p:cNvSpPr>
          <p:nvPr>
            <p:ph type="title"/>
          </p:nvPr>
        </p:nvSpPr>
        <p:spPr/>
        <p:txBody>
          <a:bodyPr/>
          <a:lstStyle/>
          <a:p>
            <a:r>
              <a:rPr lang="en-GB" b="1" dirty="0"/>
              <a:t>Analyse the Problem</a:t>
            </a:r>
          </a:p>
        </p:txBody>
      </p:sp>
      <p:sp>
        <p:nvSpPr>
          <p:cNvPr id="3" name="Content Placeholder 2">
            <a:extLst>
              <a:ext uri="{FF2B5EF4-FFF2-40B4-BE49-F238E27FC236}">
                <a16:creationId xmlns:a16="http://schemas.microsoft.com/office/drawing/2014/main" id="{9E8ACFB7-16E2-41C6-B4C9-75B23A01E078}"/>
              </a:ext>
            </a:extLst>
          </p:cNvPr>
          <p:cNvSpPr>
            <a:spLocks noGrp="1"/>
          </p:cNvSpPr>
          <p:nvPr>
            <p:ph idx="1"/>
          </p:nvPr>
        </p:nvSpPr>
        <p:spPr>
          <a:xfrm>
            <a:off x="456338" y="882500"/>
            <a:ext cx="7819697" cy="3464735"/>
          </a:xfrm>
        </p:spPr>
        <p:txBody>
          <a:bodyPr/>
          <a:lstStyle/>
          <a:p>
            <a:r>
              <a:rPr lang="en-GB" dirty="0"/>
              <a:t>Work to Analyse the Problem takes the Problem Statement and goes on a deep dive to really understand the root causes of issues. The group’s work at this stage may lead to the need to revise the Problem Statement and Goal Statement: that is perfectly normal.</a:t>
            </a:r>
          </a:p>
        </p:txBody>
      </p:sp>
      <p:sp>
        <p:nvSpPr>
          <p:cNvPr id="4" name="Text Box 4">
            <a:extLst>
              <a:ext uri="{FF2B5EF4-FFF2-40B4-BE49-F238E27FC236}">
                <a16:creationId xmlns:a16="http://schemas.microsoft.com/office/drawing/2014/main" id="{E20A3C51-DC74-4DB0-BB24-C53DD14D0402}"/>
              </a:ext>
            </a:extLst>
          </p:cNvPr>
          <p:cNvSpPr txBox="1">
            <a:spLocks noChangeArrowheads="1"/>
          </p:cNvSpPr>
          <p:nvPr/>
        </p:nvSpPr>
        <p:spPr bwMode="auto">
          <a:xfrm>
            <a:off x="456338" y="3932694"/>
            <a:ext cx="7444650" cy="707886"/>
          </a:xfrm>
          <a:prstGeom prst="rect">
            <a:avLst/>
          </a:prstGeom>
          <a:solidFill>
            <a:srgbClr val="C80000"/>
          </a:solidFill>
          <a:ln>
            <a:noFill/>
          </a:ln>
          <a:effectLst/>
        </p:spPr>
        <p:txBody>
          <a:bodyPr wrap="square">
            <a:spAutoFit/>
          </a:bodyPr>
          <a:lstStyle/>
          <a:p>
            <a:pPr algn="ctr">
              <a:spcBef>
                <a:spcPct val="50000"/>
              </a:spcBef>
            </a:pPr>
            <a:r>
              <a:rPr lang="en-GB" altLang="en-US" sz="2000" dirty="0">
                <a:solidFill>
                  <a:schemeClr val="bg1"/>
                </a:solidFill>
              </a:rPr>
              <a:t>"Look harder at the problem. Then look again. The root cause will begin to present itself", Nick Souter, ‘Breakthrough Thinking’</a:t>
            </a:r>
          </a:p>
        </p:txBody>
      </p:sp>
      <p:pic>
        <p:nvPicPr>
          <p:cNvPr id="5" name="Picture 4" descr="ideasintoaction">
            <a:extLst>
              <a:ext uri="{FF2B5EF4-FFF2-40B4-BE49-F238E27FC236}">
                <a16:creationId xmlns:a16="http://schemas.microsoft.com/office/drawing/2014/main" id="{E2FF6578-7ED3-4108-AAD6-ABAA41D0DA05}"/>
              </a:ext>
            </a:extLst>
          </p:cNvPr>
          <p:cNvPicPr>
            <a:picLocks noChangeAspect="1" noChangeArrowheads="1"/>
          </p:cNvPicPr>
          <p:nvPr/>
        </p:nvPicPr>
        <p:blipFill>
          <a:blip r:embed="rId4"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pic>
        <p:nvPicPr>
          <p:cNvPr id="6" name="Picture 6" descr="ideasintoaction">
            <a:extLst>
              <a:ext uri="{FF2B5EF4-FFF2-40B4-BE49-F238E27FC236}">
                <a16:creationId xmlns:a16="http://schemas.microsoft.com/office/drawing/2014/main" id="{8D0C5C50-4D7E-4C5A-91B7-EDA03BB31CAA}"/>
              </a:ext>
            </a:extLst>
          </p:cNvPr>
          <p:cNvPicPr>
            <a:picLocks noChangeAspect="1" noChangeArrowheads="1"/>
          </p:cNvPicPr>
          <p:nvPr/>
        </p:nvPicPr>
        <p:blipFill>
          <a:blip r:embed="rId4"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sp>
        <p:nvSpPr>
          <p:cNvPr id="7" name="Rectangle 6">
            <a:extLst>
              <a:ext uri="{FF2B5EF4-FFF2-40B4-BE49-F238E27FC236}">
                <a16:creationId xmlns:a16="http://schemas.microsoft.com/office/drawing/2014/main" id="{289AF8BF-E4A0-47F7-89B0-92AEEE85F562}"/>
              </a:ext>
            </a:extLst>
          </p:cNvPr>
          <p:cNvSpPr/>
          <p:nvPr/>
        </p:nvSpPr>
        <p:spPr>
          <a:xfrm>
            <a:off x="414298" y="1900622"/>
            <a:ext cx="6493400" cy="2046714"/>
          </a:xfrm>
          <a:prstGeom prst="rect">
            <a:avLst/>
          </a:prstGeom>
        </p:spPr>
        <p:txBody>
          <a:bodyPr wrap="square">
            <a:spAutoFit/>
          </a:bodyPr>
          <a:lstStyle/>
          <a:p>
            <a:pPr>
              <a:spcBef>
                <a:spcPts val="600"/>
              </a:spcBef>
            </a:pPr>
            <a:r>
              <a:rPr lang="en-GB" sz="1600" dirty="0"/>
              <a:t>This is the stage at which we should </a:t>
            </a:r>
            <a:r>
              <a:rPr lang="en-GB" sz="1600" i="1" dirty="0"/>
              <a:t>spent most time</a:t>
            </a:r>
            <a:r>
              <a:rPr lang="en-GB" sz="1600" dirty="0"/>
              <a:t>. Don’t jump ahead to solutions. When we really study the problems, ideas for improvement come easily.</a:t>
            </a:r>
          </a:p>
          <a:p>
            <a:pPr>
              <a:spcBef>
                <a:spcPts val="600"/>
              </a:spcBef>
            </a:pPr>
            <a:r>
              <a:rPr lang="en-GB" sz="1600" dirty="0"/>
              <a:t>There are two parts to Analysing the Problem:</a:t>
            </a:r>
          </a:p>
          <a:p>
            <a:pPr marL="342900" indent="-342900">
              <a:spcBef>
                <a:spcPts val="600"/>
              </a:spcBef>
              <a:buClr>
                <a:srgbClr val="C00000"/>
              </a:buClr>
              <a:buFont typeface="+mj-lt"/>
              <a:buAutoNum type="alphaLcParenR"/>
            </a:pPr>
            <a:r>
              <a:rPr lang="en-GB" sz="1600" dirty="0"/>
              <a:t>Study the problem more deeply from different viewpoints</a:t>
            </a:r>
          </a:p>
          <a:p>
            <a:pPr marL="342900" indent="-342900">
              <a:spcBef>
                <a:spcPts val="600"/>
              </a:spcBef>
              <a:buClr>
                <a:srgbClr val="C00000"/>
              </a:buClr>
              <a:buFont typeface="+mj-lt"/>
              <a:buAutoNum type="alphaLcParenR"/>
            </a:pPr>
            <a:r>
              <a:rPr lang="en-GB" sz="1600" dirty="0"/>
              <a:t>Analyse the data. This is the more difficult part as the organisation may not record the type of data we need</a:t>
            </a:r>
          </a:p>
        </p:txBody>
      </p:sp>
    </p:spTree>
    <p:extLst>
      <p:ext uri="{BB962C8B-B14F-4D97-AF65-F5344CB8AC3E}">
        <p14:creationId xmlns:p14="http://schemas.microsoft.com/office/powerpoint/2010/main" val="3702121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F1600-9317-4B42-A06C-2B2C7A7D8B2B}"/>
              </a:ext>
            </a:extLst>
          </p:cNvPr>
          <p:cNvSpPr>
            <a:spLocks noGrp="1"/>
          </p:cNvSpPr>
          <p:nvPr>
            <p:ph type="title"/>
          </p:nvPr>
        </p:nvSpPr>
        <p:spPr/>
        <p:txBody>
          <a:bodyPr/>
          <a:lstStyle/>
          <a:p>
            <a:r>
              <a:rPr lang="en-GB" b="1" dirty="0"/>
              <a:t>Tools to Analyse the Problem 1: Stakeholder Analysis</a:t>
            </a:r>
          </a:p>
        </p:txBody>
      </p:sp>
      <p:pic>
        <p:nvPicPr>
          <p:cNvPr id="4" name="Picture 3">
            <a:extLst>
              <a:ext uri="{FF2B5EF4-FFF2-40B4-BE49-F238E27FC236}">
                <a16:creationId xmlns:a16="http://schemas.microsoft.com/office/drawing/2014/main" id="{C5DD6E00-85B8-489A-A19F-8D3F146687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6332" y="899160"/>
            <a:ext cx="3697013" cy="3737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Box 4">
            <a:extLst>
              <a:ext uri="{FF2B5EF4-FFF2-40B4-BE49-F238E27FC236}">
                <a16:creationId xmlns:a16="http://schemas.microsoft.com/office/drawing/2014/main" id="{08B0E32A-51B9-4F7D-9FDF-5512108CC068}"/>
              </a:ext>
            </a:extLst>
          </p:cNvPr>
          <p:cNvSpPr txBox="1">
            <a:spLocks noChangeArrowheads="1"/>
          </p:cNvSpPr>
          <p:nvPr/>
        </p:nvSpPr>
        <p:spPr bwMode="auto">
          <a:xfrm>
            <a:off x="727213" y="1086728"/>
            <a:ext cx="2891030" cy="29700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50000"/>
              </a:spcBef>
            </a:pPr>
            <a:r>
              <a:rPr lang="en-GB" altLang="en-US" sz="1700" dirty="0"/>
              <a:t>There is a danger of looking at a problem from one point of view only.</a:t>
            </a:r>
          </a:p>
          <a:p>
            <a:pPr algn="just">
              <a:spcBef>
                <a:spcPct val="50000"/>
              </a:spcBef>
            </a:pPr>
            <a:r>
              <a:rPr lang="en-GB" altLang="en-US" sz="1700" dirty="0"/>
              <a:t>Expand your thinking. Work as a group to define the problem from the point of view of all the stakeholders involved.</a:t>
            </a:r>
          </a:p>
          <a:p>
            <a:pPr algn="just">
              <a:spcBef>
                <a:spcPct val="50000"/>
              </a:spcBef>
            </a:pPr>
            <a:r>
              <a:rPr lang="en-GB" altLang="en-US" sz="1700" dirty="0"/>
              <a:t>How is that a problem for them?</a:t>
            </a:r>
          </a:p>
        </p:txBody>
      </p:sp>
      <p:pic>
        <p:nvPicPr>
          <p:cNvPr id="7" name="Picture 6" descr="ideasintoaction">
            <a:extLst>
              <a:ext uri="{FF2B5EF4-FFF2-40B4-BE49-F238E27FC236}">
                <a16:creationId xmlns:a16="http://schemas.microsoft.com/office/drawing/2014/main" id="{19AF79D9-1D88-49ED-9945-6C346B693C53}"/>
              </a:ext>
            </a:extLst>
          </p:cNvPr>
          <p:cNvPicPr>
            <a:picLocks noChangeAspect="1" noChangeArrowheads="1"/>
          </p:cNvPicPr>
          <p:nvPr/>
        </p:nvPicPr>
        <p:blipFill>
          <a:blip r:embed="rId4"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8" name="Picture 7" descr="ideasintoaction">
            <a:extLst>
              <a:ext uri="{FF2B5EF4-FFF2-40B4-BE49-F238E27FC236}">
                <a16:creationId xmlns:a16="http://schemas.microsoft.com/office/drawing/2014/main" id="{0A2D10AE-ACEC-462E-B2AC-0610EA4F347C}"/>
              </a:ext>
            </a:extLst>
          </p:cNvPr>
          <p:cNvPicPr>
            <a:picLocks noChangeAspect="1" noChangeArrowheads="1"/>
          </p:cNvPicPr>
          <p:nvPr/>
        </p:nvPicPr>
        <p:blipFill>
          <a:blip r:embed="rId4"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
        <p:nvSpPr>
          <p:cNvPr id="9" name="Text Box 4">
            <a:extLst>
              <a:ext uri="{FF2B5EF4-FFF2-40B4-BE49-F238E27FC236}">
                <a16:creationId xmlns:a16="http://schemas.microsoft.com/office/drawing/2014/main" id="{440001F5-F7C7-4545-9CAB-335A0A66FECA}"/>
              </a:ext>
            </a:extLst>
          </p:cNvPr>
          <p:cNvSpPr txBox="1">
            <a:spLocks noChangeArrowheads="1"/>
          </p:cNvSpPr>
          <p:nvPr/>
        </p:nvSpPr>
        <p:spPr bwMode="auto">
          <a:xfrm>
            <a:off x="250771" y="4754272"/>
            <a:ext cx="34559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altLang="en-US" sz="1200" dirty="0"/>
              <a:t>Source: “Breakthrough Thinking” Nick Souter</a:t>
            </a:r>
          </a:p>
        </p:txBody>
      </p:sp>
    </p:spTree>
    <p:extLst>
      <p:ext uri="{BB962C8B-B14F-4D97-AF65-F5344CB8AC3E}">
        <p14:creationId xmlns:p14="http://schemas.microsoft.com/office/powerpoint/2010/main" val="2013779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a:extLst>
              <a:ext uri="{FF2B5EF4-FFF2-40B4-BE49-F238E27FC236}">
                <a16:creationId xmlns:a16="http://schemas.microsoft.com/office/drawing/2014/main" id="{01AABD86-5309-4361-88DD-531FECF1BB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0101" y="809296"/>
            <a:ext cx="6416940" cy="3907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a:extLst>
              <a:ext uri="{FF2B5EF4-FFF2-40B4-BE49-F238E27FC236}">
                <a16:creationId xmlns:a16="http://schemas.microsoft.com/office/drawing/2014/main" id="{F97F1600-9317-4B42-A06C-2B2C7A7D8B2B}"/>
              </a:ext>
            </a:extLst>
          </p:cNvPr>
          <p:cNvSpPr>
            <a:spLocks noGrp="1"/>
          </p:cNvSpPr>
          <p:nvPr>
            <p:ph type="title"/>
          </p:nvPr>
        </p:nvSpPr>
        <p:spPr/>
        <p:txBody>
          <a:bodyPr/>
          <a:lstStyle/>
          <a:p>
            <a:r>
              <a:rPr lang="en-GB" b="1" dirty="0"/>
              <a:t>Tools to Analyse the Problem 2: Causes and Effects</a:t>
            </a:r>
          </a:p>
        </p:txBody>
      </p:sp>
      <p:sp>
        <p:nvSpPr>
          <p:cNvPr id="9" name="Text Box 4">
            <a:extLst>
              <a:ext uri="{FF2B5EF4-FFF2-40B4-BE49-F238E27FC236}">
                <a16:creationId xmlns:a16="http://schemas.microsoft.com/office/drawing/2014/main" id="{170D876C-C192-40B5-BFF8-4AC57E0ECAC5}"/>
              </a:ext>
            </a:extLst>
          </p:cNvPr>
          <p:cNvSpPr txBox="1">
            <a:spLocks noChangeArrowheads="1"/>
          </p:cNvSpPr>
          <p:nvPr/>
        </p:nvSpPr>
        <p:spPr bwMode="auto">
          <a:xfrm>
            <a:off x="567214" y="1793692"/>
            <a:ext cx="1722887" cy="2054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50000"/>
              </a:spcBef>
            </a:pPr>
            <a:r>
              <a:rPr lang="en-GB" altLang="en-US" sz="1700" dirty="0"/>
              <a:t>Broaden your perspective.</a:t>
            </a:r>
          </a:p>
          <a:p>
            <a:pPr algn="just">
              <a:spcBef>
                <a:spcPct val="50000"/>
              </a:spcBef>
            </a:pPr>
            <a:r>
              <a:rPr lang="en-GB" altLang="en-US" sz="1700" dirty="0"/>
              <a:t>List all the effects of the problem. Work back to their causes</a:t>
            </a:r>
          </a:p>
        </p:txBody>
      </p:sp>
      <p:pic>
        <p:nvPicPr>
          <p:cNvPr id="6" name="Picture 5" descr="ideasintoaction">
            <a:extLst>
              <a:ext uri="{FF2B5EF4-FFF2-40B4-BE49-F238E27FC236}">
                <a16:creationId xmlns:a16="http://schemas.microsoft.com/office/drawing/2014/main" id="{691EEA4C-3BD4-45F7-8073-19038C95E1B4}"/>
              </a:ext>
            </a:extLst>
          </p:cNvPr>
          <p:cNvPicPr>
            <a:picLocks noChangeAspect="1" noChangeArrowheads="1"/>
          </p:cNvPicPr>
          <p:nvPr/>
        </p:nvPicPr>
        <p:blipFill>
          <a:blip r:embed="rId4"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10" name="Picture 9" descr="ideasintoaction">
            <a:extLst>
              <a:ext uri="{FF2B5EF4-FFF2-40B4-BE49-F238E27FC236}">
                <a16:creationId xmlns:a16="http://schemas.microsoft.com/office/drawing/2014/main" id="{4F12CC05-6135-444C-8F33-6047EBE2E3E4}"/>
              </a:ext>
            </a:extLst>
          </p:cNvPr>
          <p:cNvPicPr>
            <a:picLocks noChangeAspect="1" noChangeArrowheads="1"/>
          </p:cNvPicPr>
          <p:nvPr/>
        </p:nvPicPr>
        <p:blipFill>
          <a:blip r:embed="rId4"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
        <p:nvSpPr>
          <p:cNvPr id="11" name="Text Box 4">
            <a:extLst>
              <a:ext uri="{FF2B5EF4-FFF2-40B4-BE49-F238E27FC236}">
                <a16:creationId xmlns:a16="http://schemas.microsoft.com/office/drawing/2014/main" id="{F1755A6E-6EC6-415B-A625-30E48F4613BE}"/>
              </a:ext>
            </a:extLst>
          </p:cNvPr>
          <p:cNvSpPr txBox="1">
            <a:spLocks noChangeArrowheads="1"/>
          </p:cNvSpPr>
          <p:nvPr/>
        </p:nvSpPr>
        <p:spPr bwMode="auto">
          <a:xfrm>
            <a:off x="250771" y="4754272"/>
            <a:ext cx="34559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altLang="en-US" sz="1200" dirty="0"/>
              <a:t>Source: “Breakthrough Thinking” Nick Souter</a:t>
            </a:r>
          </a:p>
        </p:txBody>
      </p:sp>
    </p:spTree>
    <p:extLst>
      <p:ext uri="{BB962C8B-B14F-4D97-AF65-F5344CB8AC3E}">
        <p14:creationId xmlns:p14="http://schemas.microsoft.com/office/powerpoint/2010/main" val="755148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F1600-9317-4B42-A06C-2B2C7A7D8B2B}"/>
              </a:ext>
            </a:extLst>
          </p:cNvPr>
          <p:cNvSpPr>
            <a:spLocks noGrp="1"/>
          </p:cNvSpPr>
          <p:nvPr>
            <p:ph type="title"/>
          </p:nvPr>
        </p:nvSpPr>
        <p:spPr>
          <a:xfrm>
            <a:off x="865248" y="445308"/>
            <a:ext cx="7960043" cy="792480"/>
          </a:xfrm>
        </p:spPr>
        <p:txBody>
          <a:bodyPr/>
          <a:lstStyle/>
          <a:p>
            <a:r>
              <a:rPr lang="en-GB" b="1" dirty="0"/>
              <a:t>Tools to Analyse the Problem 3: Challenge your Assumptions</a:t>
            </a:r>
          </a:p>
        </p:txBody>
      </p:sp>
      <p:pic>
        <p:nvPicPr>
          <p:cNvPr id="6" name="Picture 2">
            <a:extLst>
              <a:ext uri="{FF2B5EF4-FFF2-40B4-BE49-F238E27FC236}">
                <a16:creationId xmlns:a16="http://schemas.microsoft.com/office/drawing/2014/main" id="{14381B5D-47E7-4DFE-8D1F-A9872072DB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5769" y="1478193"/>
            <a:ext cx="6575824" cy="311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 Box 4">
            <a:extLst>
              <a:ext uri="{FF2B5EF4-FFF2-40B4-BE49-F238E27FC236}">
                <a16:creationId xmlns:a16="http://schemas.microsoft.com/office/drawing/2014/main" id="{0FA319C0-101E-4078-AAC9-5988F4889E0B}"/>
              </a:ext>
            </a:extLst>
          </p:cNvPr>
          <p:cNvSpPr txBox="1">
            <a:spLocks noChangeArrowheads="1"/>
          </p:cNvSpPr>
          <p:nvPr/>
        </p:nvSpPr>
        <p:spPr bwMode="auto">
          <a:xfrm>
            <a:off x="399392" y="858838"/>
            <a:ext cx="8208579" cy="584775"/>
          </a:xfrm>
          <a:prstGeom prst="rect">
            <a:avLst/>
          </a:prstGeom>
          <a:noFill/>
          <a:ln>
            <a:noFill/>
          </a:ln>
          <a:effectLst/>
        </p:spPr>
        <p:txBody>
          <a:bodyPr wrap="square">
            <a:spAutoFit/>
          </a:bodyPr>
          <a:lstStyle/>
          <a:p>
            <a:pPr>
              <a:spcBef>
                <a:spcPct val="50000"/>
              </a:spcBef>
            </a:pPr>
            <a:r>
              <a:rPr lang="en-GB" altLang="en-US" sz="1600" dirty="0"/>
              <a:t>It can be useful to distinguish between what we know for sure (verifiable facts), what we think we know but can’t verify at present (assumptions), and what we need to know</a:t>
            </a:r>
          </a:p>
        </p:txBody>
      </p:sp>
      <p:pic>
        <p:nvPicPr>
          <p:cNvPr id="7" name="Picture 6" descr="ideasintoaction">
            <a:extLst>
              <a:ext uri="{FF2B5EF4-FFF2-40B4-BE49-F238E27FC236}">
                <a16:creationId xmlns:a16="http://schemas.microsoft.com/office/drawing/2014/main" id="{FFA47EAC-1735-4414-AF79-FD4FB3E1CA53}"/>
              </a:ext>
            </a:extLst>
          </p:cNvPr>
          <p:cNvPicPr>
            <a:picLocks noChangeAspect="1" noChangeArrowheads="1"/>
          </p:cNvPicPr>
          <p:nvPr/>
        </p:nvPicPr>
        <p:blipFill>
          <a:blip r:embed="rId4"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9" name="Picture 8" descr="ideasintoaction">
            <a:extLst>
              <a:ext uri="{FF2B5EF4-FFF2-40B4-BE49-F238E27FC236}">
                <a16:creationId xmlns:a16="http://schemas.microsoft.com/office/drawing/2014/main" id="{0288981A-94E6-4D2C-BBF0-40B1E9CEEA6D}"/>
              </a:ext>
            </a:extLst>
          </p:cNvPr>
          <p:cNvPicPr>
            <a:picLocks noChangeAspect="1" noChangeArrowheads="1"/>
          </p:cNvPicPr>
          <p:nvPr/>
        </p:nvPicPr>
        <p:blipFill>
          <a:blip r:embed="rId4"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
        <p:nvSpPr>
          <p:cNvPr id="11" name="Text Box 4">
            <a:extLst>
              <a:ext uri="{FF2B5EF4-FFF2-40B4-BE49-F238E27FC236}">
                <a16:creationId xmlns:a16="http://schemas.microsoft.com/office/drawing/2014/main" id="{EF09648B-6769-40DB-BA1E-F7B68D912BCC}"/>
              </a:ext>
            </a:extLst>
          </p:cNvPr>
          <p:cNvSpPr txBox="1">
            <a:spLocks noChangeArrowheads="1"/>
          </p:cNvSpPr>
          <p:nvPr/>
        </p:nvSpPr>
        <p:spPr bwMode="auto">
          <a:xfrm>
            <a:off x="250771" y="4754272"/>
            <a:ext cx="34559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altLang="en-US" sz="1200" dirty="0"/>
              <a:t>Source: “Breakthrough Thinking” Nick Souter</a:t>
            </a:r>
          </a:p>
        </p:txBody>
      </p:sp>
    </p:spTree>
    <p:extLst>
      <p:ext uri="{BB962C8B-B14F-4D97-AF65-F5344CB8AC3E}">
        <p14:creationId xmlns:p14="http://schemas.microsoft.com/office/powerpoint/2010/main" val="2097557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F1600-9317-4B42-A06C-2B2C7A7D8B2B}"/>
              </a:ext>
            </a:extLst>
          </p:cNvPr>
          <p:cNvSpPr>
            <a:spLocks noGrp="1"/>
          </p:cNvSpPr>
          <p:nvPr>
            <p:ph type="title"/>
          </p:nvPr>
        </p:nvSpPr>
        <p:spPr/>
        <p:txBody>
          <a:bodyPr/>
          <a:lstStyle/>
          <a:p>
            <a:r>
              <a:rPr lang="en-GB" b="1" dirty="0"/>
              <a:t>Tools to Analyse the Problem 4: The Five Whys</a:t>
            </a:r>
          </a:p>
        </p:txBody>
      </p:sp>
      <p:sp>
        <p:nvSpPr>
          <p:cNvPr id="8" name="Text Box 4">
            <a:extLst>
              <a:ext uri="{FF2B5EF4-FFF2-40B4-BE49-F238E27FC236}">
                <a16:creationId xmlns:a16="http://schemas.microsoft.com/office/drawing/2014/main" id="{FBE4ED33-72A6-427D-9F8A-02C9099DCD59}"/>
              </a:ext>
            </a:extLst>
          </p:cNvPr>
          <p:cNvSpPr txBox="1">
            <a:spLocks noChangeArrowheads="1"/>
          </p:cNvSpPr>
          <p:nvPr/>
        </p:nvSpPr>
        <p:spPr bwMode="auto">
          <a:xfrm>
            <a:off x="1141234" y="4813089"/>
            <a:ext cx="343076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GB" altLang="en-US" sz="1200" dirty="0">
                <a:solidFill>
                  <a:srgbClr val="000099"/>
                </a:solidFill>
              </a:rPr>
              <a:t>Source: “Breakthrough Thinking” Nick Souter</a:t>
            </a:r>
          </a:p>
        </p:txBody>
      </p:sp>
      <p:sp>
        <p:nvSpPr>
          <p:cNvPr id="10" name="Text Box 4">
            <a:extLst>
              <a:ext uri="{FF2B5EF4-FFF2-40B4-BE49-F238E27FC236}">
                <a16:creationId xmlns:a16="http://schemas.microsoft.com/office/drawing/2014/main" id="{0FA319C0-101E-4078-AAC9-5988F4889E0B}"/>
              </a:ext>
            </a:extLst>
          </p:cNvPr>
          <p:cNvSpPr txBox="1">
            <a:spLocks noChangeArrowheads="1"/>
          </p:cNvSpPr>
          <p:nvPr/>
        </p:nvSpPr>
        <p:spPr bwMode="auto">
          <a:xfrm>
            <a:off x="532837" y="1195902"/>
            <a:ext cx="8208579" cy="646331"/>
          </a:xfrm>
          <a:prstGeom prst="rect">
            <a:avLst/>
          </a:prstGeom>
          <a:noFill/>
          <a:ln>
            <a:noFill/>
          </a:ln>
          <a:effectLst/>
        </p:spPr>
        <p:txBody>
          <a:bodyPr wrap="square">
            <a:spAutoFit/>
          </a:bodyPr>
          <a:lstStyle/>
          <a:p>
            <a:pPr>
              <a:spcBef>
                <a:spcPct val="50000"/>
              </a:spcBef>
            </a:pPr>
            <a:r>
              <a:rPr lang="en-GB" altLang="en-US" sz="1700" dirty="0"/>
              <a:t>Go beyond the initial problem to explore deeper root causes. Ask “why is that a problem?” at least five times</a:t>
            </a:r>
            <a:r>
              <a:rPr lang="en-GB" altLang="en-US" sz="1800" dirty="0"/>
              <a:t>.</a:t>
            </a:r>
          </a:p>
        </p:txBody>
      </p:sp>
      <p:pic>
        <p:nvPicPr>
          <p:cNvPr id="7" name="Picture 3">
            <a:extLst>
              <a:ext uri="{FF2B5EF4-FFF2-40B4-BE49-F238E27FC236}">
                <a16:creationId xmlns:a16="http://schemas.microsoft.com/office/drawing/2014/main" id="{65C605F4-CDED-4ABC-8B85-8562FE2271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100" y="2159475"/>
            <a:ext cx="7891840" cy="2285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Box 4">
            <a:extLst>
              <a:ext uri="{FF2B5EF4-FFF2-40B4-BE49-F238E27FC236}">
                <a16:creationId xmlns:a16="http://schemas.microsoft.com/office/drawing/2014/main" id="{0A0D14E7-C0CF-48F7-989F-B34C30314F83}"/>
              </a:ext>
            </a:extLst>
          </p:cNvPr>
          <p:cNvSpPr txBox="1">
            <a:spLocks noChangeArrowheads="1"/>
          </p:cNvSpPr>
          <p:nvPr/>
        </p:nvSpPr>
        <p:spPr bwMode="auto">
          <a:xfrm>
            <a:off x="5653088" y="6538913"/>
            <a:ext cx="34559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altLang="en-US" sz="1200">
                <a:solidFill>
                  <a:srgbClr val="000099"/>
                </a:solidFill>
              </a:rPr>
              <a:t>Source: “Breakthrough Thinking” Nick Souter</a:t>
            </a:r>
          </a:p>
        </p:txBody>
      </p:sp>
      <p:pic>
        <p:nvPicPr>
          <p:cNvPr id="11" name="Picture 10" descr="ideasintoaction">
            <a:extLst>
              <a:ext uri="{FF2B5EF4-FFF2-40B4-BE49-F238E27FC236}">
                <a16:creationId xmlns:a16="http://schemas.microsoft.com/office/drawing/2014/main" id="{82BBF647-C058-4434-B2EE-21D715C3CC54}"/>
              </a:ext>
            </a:extLst>
          </p:cNvPr>
          <p:cNvPicPr>
            <a:picLocks noChangeAspect="1" noChangeArrowheads="1"/>
          </p:cNvPicPr>
          <p:nvPr/>
        </p:nvPicPr>
        <p:blipFill>
          <a:blip r:embed="rId4"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12" name="Picture 11" descr="ideasintoaction">
            <a:extLst>
              <a:ext uri="{FF2B5EF4-FFF2-40B4-BE49-F238E27FC236}">
                <a16:creationId xmlns:a16="http://schemas.microsoft.com/office/drawing/2014/main" id="{4AC6F8F6-4A12-4EC5-B088-16349F89194B}"/>
              </a:ext>
            </a:extLst>
          </p:cNvPr>
          <p:cNvPicPr>
            <a:picLocks noChangeAspect="1" noChangeArrowheads="1"/>
          </p:cNvPicPr>
          <p:nvPr/>
        </p:nvPicPr>
        <p:blipFill>
          <a:blip r:embed="rId4"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1394327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F1600-9317-4B42-A06C-2B2C7A7D8B2B}"/>
              </a:ext>
            </a:extLst>
          </p:cNvPr>
          <p:cNvSpPr>
            <a:spLocks noGrp="1"/>
          </p:cNvSpPr>
          <p:nvPr>
            <p:ph type="title"/>
          </p:nvPr>
        </p:nvSpPr>
        <p:spPr/>
        <p:txBody>
          <a:bodyPr/>
          <a:lstStyle/>
          <a:p>
            <a:r>
              <a:rPr lang="en-GB" b="1" dirty="0"/>
              <a:t>Tools to Analyse the Problem 5: The Ishikawa Diagram</a:t>
            </a:r>
          </a:p>
        </p:txBody>
      </p:sp>
      <p:sp>
        <p:nvSpPr>
          <p:cNvPr id="10" name="Text Box 4">
            <a:extLst>
              <a:ext uri="{FF2B5EF4-FFF2-40B4-BE49-F238E27FC236}">
                <a16:creationId xmlns:a16="http://schemas.microsoft.com/office/drawing/2014/main" id="{0FA319C0-101E-4078-AAC9-5988F4889E0B}"/>
              </a:ext>
            </a:extLst>
          </p:cNvPr>
          <p:cNvSpPr txBox="1">
            <a:spLocks noChangeArrowheads="1"/>
          </p:cNvSpPr>
          <p:nvPr/>
        </p:nvSpPr>
        <p:spPr bwMode="auto">
          <a:xfrm>
            <a:off x="352830" y="1479143"/>
            <a:ext cx="1290779" cy="2185214"/>
          </a:xfrm>
          <a:prstGeom prst="rect">
            <a:avLst/>
          </a:prstGeom>
          <a:noFill/>
          <a:ln>
            <a:noFill/>
          </a:ln>
          <a:effectLst/>
        </p:spPr>
        <p:txBody>
          <a:bodyPr wrap="square">
            <a:spAutoFit/>
          </a:bodyPr>
          <a:lstStyle/>
          <a:p>
            <a:pPr>
              <a:spcBef>
                <a:spcPct val="50000"/>
              </a:spcBef>
            </a:pPr>
            <a:r>
              <a:rPr lang="en-GB" altLang="en-US" sz="1700" dirty="0"/>
              <a:t>A personal favourite! Analyse the problem against relevant categories:</a:t>
            </a:r>
          </a:p>
        </p:txBody>
      </p:sp>
      <p:sp>
        <p:nvSpPr>
          <p:cNvPr id="11" name="Text Box 5">
            <a:extLst>
              <a:ext uri="{FF2B5EF4-FFF2-40B4-BE49-F238E27FC236}">
                <a16:creationId xmlns:a16="http://schemas.microsoft.com/office/drawing/2014/main" id="{764EA3FF-8884-41FE-A2C0-96F26500EF51}"/>
              </a:ext>
            </a:extLst>
          </p:cNvPr>
          <p:cNvSpPr txBox="1">
            <a:spLocks noChangeArrowheads="1"/>
          </p:cNvSpPr>
          <p:nvPr/>
        </p:nvSpPr>
        <p:spPr bwMode="auto">
          <a:xfrm>
            <a:off x="5653088" y="5695950"/>
            <a:ext cx="3455987"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altLang="en-US" sz="1200">
                <a:solidFill>
                  <a:srgbClr val="000099"/>
                </a:solidFill>
              </a:rPr>
              <a:t>Source: “Breakthrough Thinking” Nick Souter</a:t>
            </a:r>
          </a:p>
        </p:txBody>
      </p:sp>
      <p:sp>
        <p:nvSpPr>
          <p:cNvPr id="9" name="Text Box 4">
            <a:extLst>
              <a:ext uri="{FF2B5EF4-FFF2-40B4-BE49-F238E27FC236}">
                <a16:creationId xmlns:a16="http://schemas.microsoft.com/office/drawing/2014/main" id="{0A0D14E7-C0CF-48F7-989F-B34C30314F83}"/>
              </a:ext>
            </a:extLst>
          </p:cNvPr>
          <p:cNvSpPr txBox="1">
            <a:spLocks noChangeArrowheads="1"/>
          </p:cNvSpPr>
          <p:nvPr/>
        </p:nvSpPr>
        <p:spPr bwMode="auto">
          <a:xfrm>
            <a:off x="5653088" y="6538913"/>
            <a:ext cx="34559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altLang="en-US" sz="1200">
                <a:solidFill>
                  <a:srgbClr val="000099"/>
                </a:solidFill>
              </a:rPr>
              <a:t>Source: “Breakthrough Thinking” Nick Souter</a:t>
            </a:r>
          </a:p>
        </p:txBody>
      </p:sp>
      <p:pic>
        <p:nvPicPr>
          <p:cNvPr id="3" name="Picture 2">
            <a:extLst>
              <a:ext uri="{FF2B5EF4-FFF2-40B4-BE49-F238E27FC236}">
                <a16:creationId xmlns:a16="http://schemas.microsoft.com/office/drawing/2014/main" id="{B37FEB78-7F0B-4860-BDC1-6CCFA9EE047F}"/>
              </a:ext>
            </a:extLst>
          </p:cNvPr>
          <p:cNvPicPr>
            <a:picLocks noChangeAspect="1"/>
          </p:cNvPicPr>
          <p:nvPr/>
        </p:nvPicPr>
        <p:blipFill>
          <a:blip r:embed="rId3"/>
          <a:stretch>
            <a:fillRect/>
          </a:stretch>
        </p:blipFill>
        <p:spPr>
          <a:xfrm>
            <a:off x="1499531" y="899160"/>
            <a:ext cx="7054433" cy="3741420"/>
          </a:xfrm>
          <a:prstGeom prst="rect">
            <a:avLst/>
          </a:prstGeom>
        </p:spPr>
      </p:pic>
      <p:pic>
        <p:nvPicPr>
          <p:cNvPr id="7" name="Picture 6" descr="ideasintoaction">
            <a:extLst>
              <a:ext uri="{FF2B5EF4-FFF2-40B4-BE49-F238E27FC236}">
                <a16:creationId xmlns:a16="http://schemas.microsoft.com/office/drawing/2014/main" id="{BCDA93F9-D1BD-4B00-91CB-FA3512F59C5D}"/>
              </a:ext>
            </a:extLst>
          </p:cNvPr>
          <p:cNvPicPr>
            <a:picLocks noChangeAspect="1" noChangeArrowheads="1"/>
          </p:cNvPicPr>
          <p:nvPr/>
        </p:nvPicPr>
        <p:blipFill>
          <a:blip r:embed="rId4"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8" name="Picture 7" descr="ideasintoaction">
            <a:extLst>
              <a:ext uri="{FF2B5EF4-FFF2-40B4-BE49-F238E27FC236}">
                <a16:creationId xmlns:a16="http://schemas.microsoft.com/office/drawing/2014/main" id="{9E0DA559-AF55-4394-85C4-66B9EF9E25D3}"/>
              </a:ext>
            </a:extLst>
          </p:cNvPr>
          <p:cNvPicPr>
            <a:picLocks noChangeAspect="1" noChangeArrowheads="1"/>
          </p:cNvPicPr>
          <p:nvPr/>
        </p:nvPicPr>
        <p:blipFill>
          <a:blip r:embed="rId4"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3631318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B86109D5-C593-4CEC-AA75-D57581810F8E}"/>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r="21576" b="8939"/>
          <a:stretch/>
        </p:blipFill>
        <p:spPr>
          <a:xfrm>
            <a:off x="2332" y="735325"/>
            <a:ext cx="9141668" cy="4411748"/>
          </a:xfrm>
          <a:prstGeom prst="rect">
            <a:avLst/>
          </a:prstGeom>
        </p:spPr>
      </p:pic>
      <p:grpSp>
        <p:nvGrpSpPr>
          <p:cNvPr id="5" name="Group 4">
            <a:extLst>
              <a:ext uri="{FF2B5EF4-FFF2-40B4-BE49-F238E27FC236}">
                <a16:creationId xmlns:a16="http://schemas.microsoft.com/office/drawing/2014/main" id="{8D324F94-135F-40EB-8D6F-8D56A6089124}"/>
              </a:ext>
            </a:extLst>
          </p:cNvPr>
          <p:cNvGrpSpPr/>
          <p:nvPr/>
        </p:nvGrpSpPr>
        <p:grpSpPr>
          <a:xfrm>
            <a:off x="3322379" y="515281"/>
            <a:ext cx="2693415" cy="1171770"/>
            <a:chOff x="6819720" y="1199005"/>
            <a:chExt cx="3181389" cy="1384063"/>
          </a:xfrm>
        </p:grpSpPr>
        <p:grpSp>
          <p:nvGrpSpPr>
            <p:cNvPr id="6" name="Graphic 67">
              <a:extLst>
                <a:ext uri="{FF2B5EF4-FFF2-40B4-BE49-F238E27FC236}">
                  <a16:creationId xmlns:a16="http://schemas.microsoft.com/office/drawing/2014/main" id="{B88D37C1-251A-42BF-9E84-604450B73638}"/>
                </a:ext>
              </a:extLst>
            </p:cNvPr>
            <p:cNvGrpSpPr/>
            <p:nvPr/>
          </p:nvGrpSpPr>
          <p:grpSpPr>
            <a:xfrm>
              <a:off x="6819720" y="1199005"/>
              <a:ext cx="3181389" cy="1384063"/>
              <a:chOff x="6819720" y="1199005"/>
              <a:chExt cx="3181389" cy="1384063"/>
            </a:xfrm>
          </p:grpSpPr>
          <p:sp>
            <p:nvSpPr>
              <p:cNvPr id="9" name="Freeform: Shape 8">
                <a:extLst>
                  <a:ext uri="{FF2B5EF4-FFF2-40B4-BE49-F238E27FC236}">
                    <a16:creationId xmlns:a16="http://schemas.microsoft.com/office/drawing/2014/main" id="{20C991E9-40D3-4806-85AA-0974C15D9B59}"/>
                  </a:ext>
                </a:extLst>
              </p:cNvPr>
              <p:cNvSpPr/>
              <p:nvPr/>
            </p:nvSpPr>
            <p:spPr>
              <a:xfrm>
                <a:off x="9462925" y="1725509"/>
                <a:ext cx="462863" cy="378706"/>
              </a:xfrm>
              <a:custGeom>
                <a:avLst/>
                <a:gdLst>
                  <a:gd name="connsiteX0" fmla="*/ 248989 w 462863"/>
                  <a:gd name="connsiteY0" fmla="*/ 10523 h 378706"/>
                  <a:gd name="connsiteX1" fmla="*/ 454893 w 462863"/>
                  <a:gd name="connsiteY1" fmla="*/ 192021 h 378706"/>
                  <a:gd name="connsiteX2" fmla="*/ 217009 w 462863"/>
                  <a:gd name="connsiteY2" fmla="*/ 371556 h 378706"/>
                  <a:gd name="connsiteX3" fmla="*/ 11106 w 462863"/>
                  <a:gd name="connsiteY3" fmla="*/ 190057 h 378706"/>
                  <a:gd name="connsiteX4" fmla="*/ 248989 w 462863"/>
                  <a:gd name="connsiteY4" fmla="*/ 10523 h 3787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863" h="378706">
                    <a:moveTo>
                      <a:pt x="248989" y="10523"/>
                    </a:moveTo>
                    <a:cubicBezTo>
                      <a:pt x="371578" y="11084"/>
                      <a:pt x="463730" y="92435"/>
                      <a:pt x="454893" y="192021"/>
                    </a:cubicBezTo>
                    <a:cubicBezTo>
                      <a:pt x="446057" y="291747"/>
                      <a:pt x="339458" y="372117"/>
                      <a:pt x="217009" y="371556"/>
                    </a:cubicBezTo>
                    <a:cubicBezTo>
                      <a:pt x="94421" y="370995"/>
                      <a:pt x="2269" y="289643"/>
                      <a:pt x="11106" y="190057"/>
                    </a:cubicBezTo>
                    <a:cubicBezTo>
                      <a:pt x="19942" y="90191"/>
                      <a:pt x="126401" y="9961"/>
                      <a:pt x="248989" y="10523"/>
                    </a:cubicBezTo>
                    <a:close/>
                  </a:path>
                </a:pathLst>
              </a:custGeom>
              <a:solidFill>
                <a:srgbClr val="126990"/>
              </a:solidFill>
              <a:ln w="9525" cap="flat">
                <a:noFill/>
                <a:prstDash val="solid"/>
                <a:miter/>
              </a:ln>
            </p:spPr>
            <p:txBody>
              <a:bodyPr rtlCol="0" anchor="ctr"/>
              <a:lstStyle/>
              <a:p>
                <a:endParaRPr lang="en-US" sz="1100"/>
              </a:p>
            </p:txBody>
          </p:sp>
          <p:sp>
            <p:nvSpPr>
              <p:cNvPr id="10" name="Freeform: Shape 9">
                <a:extLst>
                  <a:ext uri="{FF2B5EF4-FFF2-40B4-BE49-F238E27FC236}">
                    <a16:creationId xmlns:a16="http://schemas.microsoft.com/office/drawing/2014/main" id="{0BBEC8A7-7C7C-4CA4-A981-3C1C2EA56521}"/>
                  </a:ext>
                </a:extLst>
              </p:cNvPr>
              <p:cNvSpPr/>
              <p:nvPr/>
            </p:nvSpPr>
            <p:spPr>
              <a:xfrm>
                <a:off x="9217803" y="1568697"/>
                <a:ext cx="518968" cy="420785"/>
              </a:xfrm>
              <a:custGeom>
                <a:avLst/>
                <a:gdLst>
                  <a:gd name="connsiteX0" fmla="*/ 282597 w 518967"/>
                  <a:gd name="connsiteY0" fmla="*/ 10522 h 420784"/>
                  <a:gd name="connsiteX1" fmla="*/ 517395 w 518967"/>
                  <a:gd name="connsiteY1" fmla="*/ 217548 h 420784"/>
                  <a:gd name="connsiteX2" fmla="*/ 245989 w 518967"/>
                  <a:gd name="connsiteY2" fmla="*/ 422190 h 420784"/>
                  <a:gd name="connsiteX3" fmla="*/ 11191 w 518967"/>
                  <a:gd name="connsiteY3" fmla="*/ 215164 h 420784"/>
                  <a:gd name="connsiteX4" fmla="*/ 282597 w 518967"/>
                  <a:gd name="connsiteY4" fmla="*/ 10522 h 420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8967" h="420784">
                    <a:moveTo>
                      <a:pt x="282597" y="10522"/>
                    </a:moveTo>
                    <a:cubicBezTo>
                      <a:pt x="422438" y="11223"/>
                      <a:pt x="527494" y="103936"/>
                      <a:pt x="517395" y="217548"/>
                    </a:cubicBezTo>
                    <a:cubicBezTo>
                      <a:pt x="507296" y="331301"/>
                      <a:pt x="385829" y="422891"/>
                      <a:pt x="245989" y="422190"/>
                    </a:cubicBezTo>
                    <a:cubicBezTo>
                      <a:pt x="106148" y="421489"/>
                      <a:pt x="1092" y="328776"/>
                      <a:pt x="11191" y="215164"/>
                    </a:cubicBezTo>
                    <a:cubicBezTo>
                      <a:pt x="21290" y="101552"/>
                      <a:pt x="142896" y="9961"/>
                      <a:pt x="282597" y="10522"/>
                    </a:cubicBezTo>
                    <a:close/>
                  </a:path>
                </a:pathLst>
              </a:custGeom>
              <a:solidFill>
                <a:srgbClr val="126990"/>
              </a:solidFill>
              <a:ln w="9525" cap="flat">
                <a:noFill/>
                <a:prstDash val="solid"/>
                <a:miter/>
              </a:ln>
            </p:spPr>
            <p:txBody>
              <a:bodyPr rtlCol="0" anchor="ctr"/>
              <a:lstStyle/>
              <a:p>
                <a:endParaRPr lang="en-US" sz="1100"/>
              </a:p>
            </p:txBody>
          </p:sp>
          <p:sp>
            <p:nvSpPr>
              <p:cNvPr id="11" name="Freeform: Shape 10">
                <a:extLst>
                  <a:ext uri="{FF2B5EF4-FFF2-40B4-BE49-F238E27FC236}">
                    <a16:creationId xmlns:a16="http://schemas.microsoft.com/office/drawing/2014/main" id="{8E1C266E-FF46-4F43-9BF6-671F6A10A35E}"/>
                  </a:ext>
                </a:extLst>
              </p:cNvPr>
              <p:cNvSpPr/>
              <p:nvPr/>
            </p:nvSpPr>
            <p:spPr>
              <a:xfrm>
                <a:off x="8884175" y="1736307"/>
                <a:ext cx="476889" cy="392733"/>
              </a:xfrm>
              <a:custGeom>
                <a:avLst/>
                <a:gdLst>
                  <a:gd name="connsiteX0" fmla="*/ 259119 w 476889"/>
                  <a:gd name="connsiteY0" fmla="*/ 10524 h 392732"/>
                  <a:gd name="connsiteX1" fmla="*/ 473719 w 476889"/>
                  <a:gd name="connsiteY1" fmla="*/ 199737 h 392732"/>
                  <a:gd name="connsiteX2" fmla="*/ 225736 w 476889"/>
                  <a:gd name="connsiteY2" fmla="*/ 386846 h 392732"/>
                  <a:gd name="connsiteX3" fmla="*/ 11136 w 476889"/>
                  <a:gd name="connsiteY3" fmla="*/ 197633 h 392732"/>
                  <a:gd name="connsiteX4" fmla="*/ 259119 w 476889"/>
                  <a:gd name="connsiteY4" fmla="*/ 10524 h 392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889" h="392732">
                    <a:moveTo>
                      <a:pt x="259119" y="10524"/>
                    </a:moveTo>
                    <a:cubicBezTo>
                      <a:pt x="386897" y="11085"/>
                      <a:pt x="482976" y="95803"/>
                      <a:pt x="473719" y="199737"/>
                    </a:cubicBezTo>
                    <a:cubicBezTo>
                      <a:pt x="464462" y="303671"/>
                      <a:pt x="353515" y="387407"/>
                      <a:pt x="225736" y="386846"/>
                    </a:cubicBezTo>
                    <a:cubicBezTo>
                      <a:pt x="97958" y="386285"/>
                      <a:pt x="1879" y="301567"/>
                      <a:pt x="11136" y="197633"/>
                    </a:cubicBezTo>
                    <a:cubicBezTo>
                      <a:pt x="20253" y="93699"/>
                      <a:pt x="131340" y="9823"/>
                      <a:pt x="259119" y="10524"/>
                    </a:cubicBezTo>
                    <a:close/>
                  </a:path>
                </a:pathLst>
              </a:custGeom>
              <a:solidFill>
                <a:srgbClr val="126990"/>
              </a:solidFill>
              <a:ln w="9525" cap="flat">
                <a:noFill/>
                <a:prstDash val="solid"/>
                <a:miter/>
              </a:ln>
            </p:spPr>
            <p:txBody>
              <a:bodyPr rtlCol="0" anchor="ctr"/>
              <a:lstStyle/>
              <a:p>
                <a:endParaRPr lang="en-US" sz="1100"/>
              </a:p>
            </p:txBody>
          </p:sp>
          <p:sp>
            <p:nvSpPr>
              <p:cNvPr id="12" name="Freeform: Shape 11">
                <a:extLst>
                  <a:ext uri="{FF2B5EF4-FFF2-40B4-BE49-F238E27FC236}">
                    <a16:creationId xmlns:a16="http://schemas.microsoft.com/office/drawing/2014/main" id="{6CF54722-0DCA-4B3E-ADBF-67B3B1923F74}"/>
                  </a:ext>
                </a:extLst>
              </p:cNvPr>
              <p:cNvSpPr/>
              <p:nvPr/>
            </p:nvSpPr>
            <p:spPr>
              <a:xfrm>
                <a:off x="8831120" y="1311314"/>
                <a:ext cx="631177" cy="504942"/>
              </a:xfrm>
              <a:custGeom>
                <a:avLst/>
                <a:gdLst>
                  <a:gd name="connsiteX0" fmla="*/ 338964 w 631177"/>
                  <a:gd name="connsiteY0" fmla="*/ 10524 h 504941"/>
                  <a:gd name="connsiteX1" fmla="*/ 622573 w 631177"/>
                  <a:gd name="connsiteY1" fmla="*/ 260471 h 504941"/>
                  <a:gd name="connsiteX2" fmla="*/ 294922 w 631177"/>
                  <a:gd name="connsiteY2" fmla="*/ 507612 h 504941"/>
                  <a:gd name="connsiteX3" fmla="*/ 11313 w 631177"/>
                  <a:gd name="connsiteY3" fmla="*/ 257665 h 504941"/>
                  <a:gd name="connsiteX4" fmla="*/ 338964 w 631177"/>
                  <a:gd name="connsiteY4" fmla="*/ 10524 h 50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1177" h="504941">
                    <a:moveTo>
                      <a:pt x="338964" y="10524"/>
                    </a:moveTo>
                    <a:cubicBezTo>
                      <a:pt x="507699" y="11366"/>
                      <a:pt x="634635" y="123295"/>
                      <a:pt x="622573" y="260471"/>
                    </a:cubicBezTo>
                    <a:cubicBezTo>
                      <a:pt x="610370" y="397787"/>
                      <a:pt x="463656" y="508453"/>
                      <a:pt x="294922" y="507612"/>
                    </a:cubicBezTo>
                    <a:cubicBezTo>
                      <a:pt x="126187" y="506770"/>
                      <a:pt x="-750" y="394841"/>
                      <a:pt x="11313" y="257665"/>
                    </a:cubicBezTo>
                    <a:cubicBezTo>
                      <a:pt x="23516" y="120349"/>
                      <a:pt x="170229" y="9683"/>
                      <a:pt x="338964" y="10524"/>
                    </a:cubicBezTo>
                    <a:close/>
                  </a:path>
                </a:pathLst>
              </a:custGeom>
              <a:solidFill>
                <a:srgbClr val="126990"/>
              </a:solidFill>
              <a:ln w="9525" cap="flat">
                <a:noFill/>
                <a:prstDash val="solid"/>
                <a:miter/>
              </a:ln>
            </p:spPr>
            <p:txBody>
              <a:bodyPr rtlCol="0" anchor="ctr"/>
              <a:lstStyle/>
              <a:p>
                <a:endParaRPr lang="en-US" sz="1100"/>
              </a:p>
            </p:txBody>
          </p:sp>
          <p:sp>
            <p:nvSpPr>
              <p:cNvPr id="13" name="Freeform: Shape 12">
                <a:extLst>
                  <a:ext uri="{FF2B5EF4-FFF2-40B4-BE49-F238E27FC236}">
                    <a16:creationId xmlns:a16="http://schemas.microsoft.com/office/drawing/2014/main" id="{FC8E8D0D-A111-4782-9CA3-4B3AE3C09664}"/>
                  </a:ext>
                </a:extLst>
              </p:cNvPr>
              <p:cNvSpPr/>
              <p:nvPr/>
            </p:nvSpPr>
            <p:spPr>
              <a:xfrm>
                <a:off x="8593218" y="1508945"/>
                <a:ext cx="518968" cy="420785"/>
              </a:xfrm>
              <a:custGeom>
                <a:avLst/>
                <a:gdLst>
                  <a:gd name="connsiteX0" fmla="*/ 282597 w 518967"/>
                  <a:gd name="connsiteY0" fmla="*/ 10522 h 420784"/>
                  <a:gd name="connsiteX1" fmla="*/ 517395 w 518967"/>
                  <a:gd name="connsiteY1" fmla="*/ 217548 h 420784"/>
                  <a:gd name="connsiteX2" fmla="*/ 245989 w 518967"/>
                  <a:gd name="connsiteY2" fmla="*/ 422190 h 420784"/>
                  <a:gd name="connsiteX3" fmla="*/ 11191 w 518967"/>
                  <a:gd name="connsiteY3" fmla="*/ 215164 h 420784"/>
                  <a:gd name="connsiteX4" fmla="*/ 282597 w 518967"/>
                  <a:gd name="connsiteY4" fmla="*/ 10522 h 420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8967" h="420784">
                    <a:moveTo>
                      <a:pt x="282597" y="10522"/>
                    </a:moveTo>
                    <a:cubicBezTo>
                      <a:pt x="422438" y="11223"/>
                      <a:pt x="527494" y="103936"/>
                      <a:pt x="517395" y="217548"/>
                    </a:cubicBezTo>
                    <a:cubicBezTo>
                      <a:pt x="507296" y="331301"/>
                      <a:pt x="385830" y="422891"/>
                      <a:pt x="245989" y="422190"/>
                    </a:cubicBezTo>
                    <a:cubicBezTo>
                      <a:pt x="106148" y="421489"/>
                      <a:pt x="1092" y="328776"/>
                      <a:pt x="11191" y="215164"/>
                    </a:cubicBezTo>
                    <a:cubicBezTo>
                      <a:pt x="21430" y="101552"/>
                      <a:pt x="142897" y="9961"/>
                      <a:pt x="282597" y="10522"/>
                    </a:cubicBezTo>
                    <a:close/>
                  </a:path>
                </a:pathLst>
              </a:custGeom>
              <a:solidFill>
                <a:srgbClr val="126990"/>
              </a:solidFill>
              <a:ln w="9525" cap="flat">
                <a:noFill/>
                <a:prstDash val="solid"/>
                <a:miter/>
              </a:ln>
            </p:spPr>
            <p:txBody>
              <a:bodyPr rtlCol="0" anchor="ctr"/>
              <a:lstStyle/>
              <a:p>
                <a:endParaRPr lang="en-US" sz="1100"/>
              </a:p>
            </p:txBody>
          </p:sp>
          <p:sp>
            <p:nvSpPr>
              <p:cNvPr id="14" name="Freeform: Shape 13">
                <a:extLst>
                  <a:ext uri="{FF2B5EF4-FFF2-40B4-BE49-F238E27FC236}">
                    <a16:creationId xmlns:a16="http://schemas.microsoft.com/office/drawing/2014/main" id="{2224C723-D7DA-4EF8-92B0-E6BE5E89FFB1}"/>
                  </a:ext>
                </a:extLst>
              </p:cNvPr>
              <p:cNvSpPr/>
              <p:nvPr/>
            </p:nvSpPr>
            <p:spPr>
              <a:xfrm>
                <a:off x="8098455" y="1535312"/>
                <a:ext cx="673256" cy="547020"/>
              </a:xfrm>
              <a:custGeom>
                <a:avLst/>
                <a:gdLst>
                  <a:gd name="connsiteX0" fmla="*/ 367095 w 673255"/>
                  <a:gd name="connsiteY0" fmla="*/ 10524 h 547020"/>
                  <a:gd name="connsiteX1" fmla="*/ 674969 w 673255"/>
                  <a:gd name="connsiteY1" fmla="*/ 281930 h 547020"/>
                  <a:gd name="connsiteX2" fmla="*/ 319266 w 673255"/>
                  <a:gd name="connsiteY2" fmla="*/ 550251 h 547020"/>
                  <a:gd name="connsiteX3" fmla="*/ 11392 w 673255"/>
                  <a:gd name="connsiteY3" fmla="*/ 278845 h 547020"/>
                  <a:gd name="connsiteX4" fmla="*/ 367095 w 673255"/>
                  <a:gd name="connsiteY4" fmla="*/ 10524 h 547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3255" h="547020">
                    <a:moveTo>
                      <a:pt x="367095" y="10524"/>
                    </a:moveTo>
                    <a:cubicBezTo>
                      <a:pt x="550277" y="11366"/>
                      <a:pt x="688154" y="132832"/>
                      <a:pt x="674969" y="281930"/>
                    </a:cubicBezTo>
                    <a:cubicBezTo>
                      <a:pt x="661785" y="431028"/>
                      <a:pt x="502447" y="551092"/>
                      <a:pt x="319266" y="550251"/>
                    </a:cubicBezTo>
                    <a:cubicBezTo>
                      <a:pt x="136084" y="549409"/>
                      <a:pt x="-1793" y="427943"/>
                      <a:pt x="11392" y="278845"/>
                    </a:cubicBezTo>
                    <a:cubicBezTo>
                      <a:pt x="24576" y="129887"/>
                      <a:pt x="183913" y="9682"/>
                      <a:pt x="367095" y="10524"/>
                    </a:cubicBezTo>
                    <a:close/>
                  </a:path>
                </a:pathLst>
              </a:custGeom>
              <a:solidFill>
                <a:srgbClr val="126990"/>
              </a:solidFill>
              <a:ln w="9525" cap="flat">
                <a:noFill/>
                <a:prstDash val="solid"/>
                <a:miter/>
              </a:ln>
            </p:spPr>
            <p:txBody>
              <a:bodyPr rtlCol="0" anchor="ctr"/>
              <a:lstStyle/>
              <a:p>
                <a:endParaRPr lang="en-US" sz="1100"/>
              </a:p>
            </p:txBody>
          </p:sp>
          <p:sp>
            <p:nvSpPr>
              <p:cNvPr id="15" name="Freeform: Shape 14">
                <a:extLst>
                  <a:ext uri="{FF2B5EF4-FFF2-40B4-BE49-F238E27FC236}">
                    <a16:creationId xmlns:a16="http://schemas.microsoft.com/office/drawing/2014/main" id="{D4243B2E-A03C-483C-ABFF-161A96DF4B81}"/>
                  </a:ext>
                </a:extLst>
              </p:cNvPr>
              <p:cNvSpPr/>
              <p:nvPr/>
            </p:nvSpPr>
            <p:spPr>
              <a:xfrm>
                <a:off x="8381984" y="1309071"/>
                <a:ext cx="518968" cy="420785"/>
              </a:xfrm>
              <a:custGeom>
                <a:avLst/>
                <a:gdLst>
                  <a:gd name="connsiteX0" fmla="*/ 282597 w 518967"/>
                  <a:gd name="connsiteY0" fmla="*/ 10524 h 420784"/>
                  <a:gd name="connsiteX1" fmla="*/ 517395 w 518967"/>
                  <a:gd name="connsiteY1" fmla="*/ 217550 h 420784"/>
                  <a:gd name="connsiteX2" fmla="*/ 245989 w 518967"/>
                  <a:gd name="connsiteY2" fmla="*/ 422192 h 420784"/>
                  <a:gd name="connsiteX3" fmla="*/ 11191 w 518967"/>
                  <a:gd name="connsiteY3" fmla="*/ 215165 h 420784"/>
                  <a:gd name="connsiteX4" fmla="*/ 282597 w 518967"/>
                  <a:gd name="connsiteY4" fmla="*/ 10524 h 420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8967" h="420784">
                    <a:moveTo>
                      <a:pt x="282597" y="10524"/>
                    </a:moveTo>
                    <a:cubicBezTo>
                      <a:pt x="422438" y="11225"/>
                      <a:pt x="527494" y="103938"/>
                      <a:pt x="517395" y="217550"/>
                    </a:cubicBezTo>
                    <a:cubicBezTo>
                      <a:pt x="507296" y="331302"/>
                      <a:pt x="385830" y="422893"/>
                      <a:pt x="245989" y="422192"/>
                    </a:cubicBezTo>
                    <a:cubicBezTo>
                      <a:pt x="106148" y="421490"/>
                      <a:pt x="1092" y="328777"/>
                      <a:pt x="11191" y="215165"/>
                    </a:cubicBezTo>
                    <a:cubicBezTo>
                      <a:pt x="21290" y="101553"/>
                      <a:pt x="142756" y="9822"/>
                      <a:pt x="282597" y="10524"/>
                    </a:cubicBezTo>
                    <a:close/>
                  </a:path>
                </a:pathLst>
              </a:custGeom>
              <a:solidFill>
                <a:srgbClr val="126990"/>
              </a:solidFill>
              <a:ln w="9525" cap="flat">
                <a:noFill/>
                <a:prstDash val="solid"/>
                <a:miter/>
              </a:ln>
            </p:spPr>
            <p:txBody>
              <a:bodyPr rtlCol="0" anchor="ctr"/>
              <a:lstStyle/>
              <a:p>
                <a:endParaRPr lang="en-US" sz="1100"/>
              </a:p>
            </p:txBody>
          </p:sp>
          <p:sp>
            <p:nvSpPr>
              <p:cNvPr id="16" name="Freeform: Shape 15">
                <a:extLst>
                  <a:ext uri="{FF2B5EF4-FFF2-40B4-BE49-F238E27FC236}">
                    <a16:creationId xmlns:a16="http://schemas.microsoft.com/office/drawing/2014/main" id="{D7F5AA9D-151D-4A8D-8C9E-5D9C365FF83E}"/>
                  </a:ext>
                </a:extLst>
              </p:cNvPr>
              <p:cNvSpPr/>
              <p:nvPr/>
            </p:nvSpPr>
            <p:spPr>
              <a:xfrm>
                <a:off x="7991776" y="1349887"/>
                <a:ext cx="518968" cy="420785"/>
              </a:xfrm>
              <a:custGeom>
                <a:avLst/>
                <a:gdLst>
                  <a:gd name="connsiteX0" fmla="*/ 282597 w 518967"/>
                  <a:gd name="connsiteY0" fmla="*/ 10524 h 420784"/>
                  <a:gd name="connsiteX1" fmla="*/ 517395 w 518967"/>
                  <a:gd name="connsiteY1" fmla="*/ 217550 h 420784"/>
                  <a:gd name="connsiteX2" fmla="*/ 245989 w 518967"/>
                  <a:gd name="connsiteY2" fmla="*/ 422192 h 420784"/>
                  <a:gd name="connsiteX3" fmla="*/ 11191 w 518967"/>
                  <a:gd name="connsiteY3" fmla="*/ 215165 h 420784"/>
                  <a:gd name="connsiteX4" fmla="*/ 282597 w 518967"/>
                  <a:gd name="connsiteY4" fmla="*/ 10524 h 420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8967" h="420784">
                    <a:moveTo>
                      <a:pt x="282597" y="10524"/>
                    </a:moveTo>
                    <a:cubicBezTo>
                      <a:pt x="422438" y="11225"/>
                      <a:pt x="527494" y="103938"/>
                      <a:pt x="517395" y="217550"/>
                    </a:cubicBezTo>
                    <a:cubicBezTo>
                      <a:pt x="507296" y="331302"/>
                      <a:pt x="385830" y="422893"/>
                      <a:pt x="245989" y="422192"/>
                    </a:cubicBezTo>
                    <a:cubicBezTo>
                      <a:pt x="106148" y="421490"/>
                      <a:pt x="1092" y="328777"/>
                      <a:pt x="11191" y="215165"/>
                    </a:cubicBezTo>
                    <a:cubicBezTo>
                      <a:pt x="21290" y="101553"/>
                      <a:pt x="142896" y="9822"/>
                      <a:pt x="282597" y="10524"/>
                    </a:cubicBezTo>
                    <a:close/>
                  </a:path>
                </a:pathLst>
              </a:custGeom>
              <a:solidFill>
                <a:srgbClr val="126990"/>
              </a:solidFill>
              <a:ln w="9525" cap="flat">
                <a:noFill/>
                <a:prstDash val="solid"/>
                <a:miter/>
              </a:ln>
            </p:spPr>
            <p:txBody>
              <a:bodyPr rtlCol="0" anchor="ctr"/>
              <a:lstStyle/>
              <a:p>
                <a:endParaRPr lang="en-US" sz="1100"/>
              </a:p>
            </p:txBody>
          </p:sp>
          <p:sp>
            <p:nvSpPr>
              <p:cNvPr id="17" name="Freeform: Shape 16">
                <a:extLst>
                  <a:ext uri="{FF2B5EF4-FFF2-40B4-BE49-F238E27FC236}">
                    <a16:creationId xmlns:a16="http://schemas.microsoft.com/office/drawing/2014/main" id="{2ADFB0DD-CB4D-4807-8F00-B4236044377C}"/>
                  </a:ext>
                </a:extLst>
              </p:cNvPr>
              <p:cNvSpPr/>
              <p:nvPr/>
            </p:nvSpPr>
            <p:spPr>
              <a:xfrm>
                <a:off x="7723196" y="1492113"/>
                <a:ext cx="406759" cy="336628"/>
              </a:xfrm>
              <a:custGeom>
                <a:avLst/>
                <a:gdLst>
                  <a:gd name="connsiteX0" fmla="*/ 219178 w 406758"/>
                  <a:gd name="connsiteY0" fmla="*/ 10523 h 336627"/>
                  <a:gd name="connsiteX1" fmla="*/ 399274 w 406758"/>
                  <a:gd name="connsiteY1" fmla="*/ 169299 h 336627"/>
                  <a:gd name="connsiteX2" fmla="*/ 191126 w 406758"/>
                  <a:gd name="connsiteY2" fmla="*/ 326252 h 336627"/>
                  <a:gd name="connsiteX3" fmla="*/ 11030 w 406758"/>
                  <a:gd name="connsiteY3" fmla="*/ 167476 h 336627"/>
                  <a:gd name="connsiteX4" fmla="*/ 219178 w 406758"/>
                  <a:gd name="connsiteY4" fmla="*/ 10523 h 336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758" h="336627">
                    <a:moveTo>
                      <a:pt x="219178" y="10523"/>
                    </a:moveTo>
                    <a:cubicBezTo>
                      <a:pt x="326338" y="11084"/>
                      <a:pt x="406989" y="82056"/>
                      <a:pt x="399274" y="169299"/>
                    </a:cubicBezTo>
                    <a:cubicBezTo>
                      <a:pt x="391560" y="256542"/>
                      <a:pt x="298426" y="326813"/>
                      <a:pt x="191126" y="326252"/>
                    </a:cubicBezTo>
                    <a:cubicBezTo>
                      <a:pt x="83966" y="325691"/>
                      <a:pt x="3316" y="254719"/>
                      <a:pt x="11030" y="167476"/>
                    </a:cubicBezTo>
                    <a:cubicBezTo>
                      <a:pt x="18885" y="80233"/>
                      <a:pt x="112018" y="9962"/>
                      <a:pt x="219178" y="10523"/>
                    </a:cubicBezTo>
                    <a:close/>
                  </a:path>
                </a:pathLst>
              </a:custGeom>
              <a:solidFill>
                <a:srgbClr val="126990"/>
              </a:solidFill>
              <a:ln w="9525" cap="flat">
                <a:noFill/>
                <a:prstDash val="solid"/>
                <a:miter/>
              </a:ln>
            </p:spPr>
            <p:txBody>
              <a:bodyPr rtlCol="0" anchor="ctr"/>
              <a:lstStyle/>
              <a:p>
                <a:endParaRPr lang="en-US" sz="1100"/>
              </a:p>
            </p:txBody>
          </p:sp>
          <p:sp>
            <p:nvSpPr>
              <p:cNvPr id="18" name="Freeform: Shape 17">
                <a:extLst>
                  <a:ext uri="{FF2B5EF4-FFF2-40B4-BE49-F238E27FC236}">
                    <a16:creationId xmlns:a16="http://schemas.microsoft.com/office/drawing/2014/main" id="{B6E85FE3-4CA7-4491-BD7A-1F11890F7CF7}"/>
                  </a:ext>
                </a:extLst>
              </p:cNvPr>
              <p:cNvSpPr/>
              <p:nvPr/>
            </p:nvSpPr>
            <p:spPr>
              <a:xfrm>
                <a:off x="7638537" y="1717933"/>
                <a:ext cx="673256" cy="547020"/>
              </a:xfrm>
              <a:custGeom>
                <a:avLst/>
                <a:gdLst>
                  <a:gd name="connsiteX0" fmla="*/ 367095 w 673255"/>
                  <a:gd name="connsiteY0" fmla="*/ 10524 h 547020"/>
                  <a:gd name="connsiteX1" fmla="*/ 674969 w 673255"/>
                  <a:gd name="connsiteY1" fmla="*/ 281930 h 547020"/>
                  <a:gd name="connsiteX2" fmla="*/ 319266 w 673255"/>
                  <a:gd name="connsiteY2" fmla="*/ 550251 h 547020"/>
                  <a:gd name="connsiteX3" fmla="*/ 11392 w 673255"/>
                  <a:gd name="connsiteY3" fmla="*/ 278845 h 547020"/>
                  <a:gd name="connsiteX4" fmla="*/ 367095 w 673255"/>
                  <a:gd name="connsiteY4" fmla="*/ 10524 h 547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3255" h="547020">
                    <a:moveTo>
                      <a:pt x="367095" y="10524"/>
                    </a:moveTo>
                    <a:cubicBezTo>
                      <a:pt x="550277" y="11366"/>
                      <a:pt x="688154" y="132832"/>
                      <a:pt x="674969" y="281930"/>
                    </a:cubicBezTo>
                    <a:cubicBezTo>
                      <a:pt x="661785" y="431029"/>
                      <a:pt x="502448" y="551092"/>
                      <a:pt x="319266" y="550251"/>
                    </a:cubicBezTo>
                    <a:cubicBezTo>
                      <a:pt x="136084" y="549409"/>
                      <a:pt x="-1793" y="427943"/>
                      <a:pt x="11392" y="278845"/>
                    </a:cubicBezTo>
                    <a:cubicBezTo>
                      <a:pt x="24576" y="129746"/>
                      <a:pt x="183773" y="9682"/>
                      <a:pt x="367095" y="10524"/>
                    </a:cubicBezTo>
                    <a:close/>
                  </a:path>
                </a:pathLst>
              </a:custGeom>
              <a:solidFill>
                <a:srgbClr val="126990"/>
              </a:solidFill>
              <a:ln w="9525" cap="flat">
                <a:noFill/>
                <a:prstDash val="solid"/>
                <a:miter/>
              </a:ln>
            </p:spPr>
            <p:txBody>
              <a:bodyPr rtlCol="0" anchor="ctr"/>
              <a:lstStyle/>
              <a:p>
                <a:endParaRPr lang="en-US" sz="1100"/>
              </a:p>
            </p:txBody>
          </p:sp>
          <p:sp>
            <p:nvSpPr>
              <p:cNvPr id="19" name="Freeform: Shape 18">
                <a:extLst>
                  <a:ext uri="{FF2B5EF4-FFF2-40B4-BE49-F238E27FC236}">
                    <a16:creationId xmlns:a16="http://schemas.microsoft.com/office/drawing/2014/main" id="{0E078111-DBAA-486E-AD02-81DDDD1FE716}"/>
                  </a:ext>
                </a:extLst>
              </p:cNvPr>
              <p:cNvSpPr/>
              <p:nvPr/>
            </p:nvSpPr>
            <p:spPr>
              <a:xfrm>
                <a:off x="8152677" y="1977139"/>
                <a:ext cx="406759" cy="336628"/>
              </a:xfrm>
              <a:custGeom>
                <a:avLst/>
                <a:gdLst>
                  <a:gd name="connsiteX0" fmla="*/ 219178 w 406758"/>
                  <a:gd name="connsiteY0" fmla="*/ 10522 h 336627"/>
                  <a:gd name="connsiteX1" fmla="*/ 399274 w 406758"/>
                  <a:gd name="connsiteY1" fmla="*/ 169298 h 336627"/>
                  <a:gd name="connsiteX2" fmla="*/ 191126 w 406758"/>
                  <a:gd name="connsiteY2" fmla="*/ 326250 h 336627"/>
                  <a:gd name="connsiteX3" fmla="*/ 11030 w 406758"/>
                  <a:gd name="connsiteY3" fmla="*/ 167474 h 336627"/>
                  <a:gd name="connsiteX4" fmla="*/ 219178 w 406758"/>
                  <a:gd name="connsiteY4" fmla="*/ 10522 h 336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758" h="336627">
                    <a:moveTo>
                      <a:pt x="219178" y="10522"/>
                    </a:moveTo>
                    <a:cubicBezTo>
                      <a:pt x="326338" y="11083"/>
                      <a:pt x="406989" y="82055"/>
                      <a:pt x="399274" y="169298"/>
                    </a:cubicBezTo>
                    <a:cubicBezTo>
                      <a:pt x="391560" y="256540"/>
                      <a:pt x="298426" y="326812"/>
                      <a:pt x="191126" y="326250"/>
                    </a:cubicBezTo>
                    <a:cubicBezTo>
                      <a:pt x="83966" y="325689"/>
                      <a:pt x="3316" y="254717"/>
                      <a:pt x="11030" y="167474"/>
                    </a:cubicBezTo>
                    <a:cubicBezTo>
                      <a:pt x="18744" y="80372"/>
                      <a:pt x="111878" y="10101"/>
                      <a:pt x="219178" y="10522"/>
                    </a:cubicBezTo>
                    <a:close/>
                  </a:path>
                </a:pathLst>
              </a:custGeom>
              <a:solidFill>
                <a:srgbClr val="126990"/>
              </a:solidFill>
              <a:ln w="9525" cap="flat">
                <a:noFill/>
                <a:prstDash val="solid"/>
                <a:miter/>
              </a:ln>
            </p:spPr>
            <p:txBody>
              <a:bodyPr rtlCol="0" anchor="ctr"/>
              <a:lstStyle/>
              <a:p>
                <a:endParaRPr lang="en-US" sz="1100"/>
              </a:p>
            </p:txBody>
          </p:sp>
          <p:sp>
            <p:nvSpPr>
              <p:cNvPr id="20" name="Freeform: Shape 19">
                <a:extLst>
                  <a:ext uri="{FF2B5EF4-FFF2-40B4-BE49-F238E27FC236}">
                    <a16:creationId xmlns:a16="http://schemas.microsoft.com/office/drawing/2014/main" id="{079CD551-684B-4F89-A66B-DBEA824E0CE9}"/>
                  </a:ext>
                </a:extLst>
              </p:cNvPr>
              <p:cNvSpPr/>
              <p:nvPr/>
            </p:nvSpPr>
            <p:spPr>
              <a:xfrm>
                <a:off x="7213124" y="1671927"/>
                <a:ext cx="673256" cy="547020"/>
              </a:xfrm>
              <a:custGeom>
                <a:avLst/>
                <a:gdLst>
                  <a:gd name="connsiteX0" fmla="*/ 367095 w 673255"/>
                  <a:gd name="connsiteY0" fmla="*/ 10524 h 547020"/>
                  <a:gd name="connsiteX1" fmla="*/ 674969 w 673255"/>
                  <a:gd name="connsiteY1" fmla="*/ 281930 h 547020"/>
                  <a:gd name="connsiteX2" fmla="*/ 319266 w 673255"/>
                  <a:gd name="connsiteY2" fmla="*/ 550251 h 547020"/>
                  <a:gd name="connsiteX3" fmla="*/ 11392 w 673255"/>
                  <a:gd name="connsiteY3" fmla="*/ 278845 h 547020"/>
                  <a:gd name="connsiteX4" fmla="*/ 367095 w 673255"/>
                  <a:gd name="connsiteY4" fmla="*/ 10524 h 547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3255" h="547020">
                    <a:moveTo>
                      <a:pt x="367095" y="10524"/>
                    </a:moveTo>
                    <a:cubicBezTo>
                      <a:pt x="550277" y="11366"/>
                      <a:pt x="688154" y="132832"/>
                      <a:pt x="674969" y="281930"/>
                    </a:cubicBezTo>
                    <a:cubicBezTo>
                      <a:pt x="661785" y="431028"/>
                      <a:pt x="502448" y="551092"/>
                      <a:pt x="319266" y="550251"/>
                    </a:cubicBezTo>
                    <a:cubicBezTo>
                      <a:pt x="136084" y="549409"/>
                      <a:pt x="-1793" y="427943"/>
                      <a:pt x="11392" y="278845"/>
                    </a:cubicBezTo>
                    <a:cubicBezTo>
                      <a:pt x="24576" y="129887"/>
                      <a:pt x="183913" y="9682"/>
                      <a:pt x="367095" y="10524"/>
                    </a:cubicBezTo>
                    <a:close/>
                  </a:path>
                </a:pathLst>
              </a:custGeom>
              <a:solidFill>
                <a:srgbClr val="126990"/>
              </a:solidFill>
              <a:ln w="9525" cap="flat">
                <a:noFill/>
                <a:prstDash val="solid"/>
                <a:miter/>
              </a:ln>
            </p:spPr>
            <p:txBody>
              <a:bodyPr rtlCol="0" anchor="ctr"/>
              <a:lstStyle/>
              <a:p>
                <a:endParaRPr lang="en-US" sz="1100"/>
              </a:p>
            </p:txBody>
          </p:sp>
          <p:sp>
            <p:nvSpPr>
              <p:cNvPr id="21" name="Freeform: Shape 20">
                <a:extLst>
                  <a:ext uri="{FF2B5EF4-FFF2-40B4-BE49-F238E27FC236}">
                    <a16:creationId xmlns:a16="http://schemas.microsoft.com/office/drawing/2014/main" id="{E84B4AC3-9145-4619-A468-3EDC7F44E3F0}"/>
                  </a:ext>
                </a:extLst>
              </p:cNvPr>
              <p:cNvSpPr/>
              <p:nvPr/>
            </p:nvSpPr>
            <p:spPr>
              <a:xfrm>
                <a:off x="6880859" y="1991444"/>
                <a:ext cx="561046" cy="448837"/>
              </a:xfrm>
              <a:custGeom>
                <a:avLst/>
                <a:gdLst>
                  <a:gd name="connsiteX0" fmla="*/ 301298 w 561046"/>
                  <a:gd name="connsiteY0" fmla="*/ 10523 h 448837"/>
                  <a:gd name="connsiteX1" fmla="*/ 552366 w 561046"/>
                  <a:gd name="connsiteY1" fmla="*/ 231856 h 448837"/>
                  <a:gd name="connsiteX2" fmla="*/ 262305 w 561046"/>
                  <a:gd name="connsiteY2" fmla="*/ 450664 h 448837"/>
                  <a:gd name="connsiteX3" fmla="*/ 11237 w 561046"/>
                  <a:gd name="connsiteY3" fmla="*/ 229332 h 448837"/>
                  <a:gd name="connsiteX4" fmla="*/ 301298 w 561046"/>
                  <a:gd name="connsiteY4" fmla="*/ 10523 h 448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046" h="448837">
                    <a:moveTo>
                      <a:pt x="301298" y="10523"/>
                    </a:moveTo>
                    <a:cubicBezTo>
                      <a:pt x="450676" y="11225"/>
                      <a:pt x="563166" y="110390"/>
                      <a:pt x="552366" y="231856"/>
                    </a:cubicBezTo>
                    <a:cubicBezTo>
                      <a:pt x="541566" y="353463"/>
                      <a:pt x="411683" y="451366"/>
                      <a:pt x="262305" y="450664"/>
                    </a:cubicBezTo>
                    <a:cubicBezTo>
                      <a:pt x="112926" y="449963"/>
                      <a:pt x="436" y="350938"/>
                      <a:pt x="11237" y="229332"/>
                    </a:cubicBezTo>
                    <a:cubicBezTo>
                      <a:pt x="22037" y="107725"/>
                      <a:pt x="151919" y="9822"/>
                      <a:pt x="301298" y="10523"/>
                    </a:cubicBezTo>
                    <a:close/>
                  </a:path>
                </a:pathLst>
              </a:custGeom>
              <a:solidFill>
                <a:srgbClr val="126990"/>
              </a:solidFill>
              <a:ln w="9525" cap="flat">
                <a:noFill/>
                <a:prstDash val="solid"/>
                <a:miter/>
              </a:ln>
            </p:spPr>
            <p:txBody>
              <a:bodyPr rtlCol="0" anchor="ctr"/>
              <a:lstStyle/>
              <a:p>
                <a:endParaRPr lang="en-US" sz="1100"/>
              </a:p>
            </p:txBody>
          </p:sp>
          <p:sp>
            <p:nvSpPr>
              <p:cNvPr id="22" name="Freeform: Shape 21">
                <a:extLst>
                  <a:ext uri="{FF2B5EF4-FFF2-40B4-BE49-F238E27FC236}">
                    <a16:creationId xmlns:a16="http://schemas.microsoft.com/office/drawing/2014/main" id="{A58075FF-B195-4199-A03E-F6B46D57F8C3}"/>
                  </a:ext>
                </a:extLst>
              </p:cNvPr>
              <p:cNvSpPr/>
              <p:nvPr/>
            </p:nvSpPr>
            <p:spPr>
              <a:xfrm>
                <a:off x="9523309" y="1710697"/>
                <a:ext cx="406759" cy="336628"/>
              </a:xfrm>
              <a:custGeom>
                <a:avLst/>
                <a:gdLst>
                  <a:gd name="connsiteX0" fmla="*/ 217640 w 406758"/>
                  <a:gd name="connsiteY0" fmla="*/ 11448 h 336627"/>
                  <a:gd name="connsiteX1" fmla="*/ 396333 w 406758"/>
                  <a:gd name="connsiteY1" fmla="*/ 186355 h 336627"/>
                  <a:gd name="connsiteX2" fmla="*/ 189727 w 406758"/>
                  <a:gd name="connsiteY2" fmla="*/ 327177 h 336627"/>
                  <a:gd name="connsiteX3" fmla="*/ 11034 w 406758"/>
                  <a:gd name="connsiteY3" fmla="*/ 152271 h 336627"/>
                  <a:gd name="connsiteX4" fmla="*/ 217640 w 406758"/>
                  <a:gd name="connsiteY4" fmla="*/ 11448 h 336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758" h="336627">
                    <a:moveTo>
                      <a:pt x="217640" y="11448"/>
                    </a:moveTo>
                    <a:cubicBezTo>
                      <a:pt x="324098" y="20846"/>
                      <a:pt x="404047" y="99252"/>
                      <a:pt x="396333" y="186355"/>
                    </a:cubicBezTo>
                    <a:cubicBezTo>
                      <a:pt x="388618" y="273597"/>
                      <a:pt x="296046" y="336575"/>
                      <a:pt x="189727" y="327177"/>
                    </a:cubicBezTo>
                    <a:cubicBezTo>
                      <a:pt x="83269" y="317780"/>
                      <a:pt x="3320" y="239374"/>
                      <a:pt x="11034" y="152271"/>
                    </a:cubicBezTo>
                    <a:cubicBezTo>
                      <a:pt x="18749" y="65028"/>
                      <a:pt x="111321" y="2051"/>
                      <a:pt x="217640" y="11448"/>
                    </a:cubicBezTo>
                    <a:close/>
                  </a:path>
                </a:pathLst>
              </a:custGeom>
              <a:solidFill>
                <a:srgbClr val="98DEFF"/>
              </a:solidFill>
              <a:ln w="9525" cap="flat">
                <a:noFill/>
                <a:prstDash val="solid"/>
                <a:miter/>
              </a:ln>
            </p:spPr>
            <p:txBody>
              <a:bodyPr rtlCol="0" anchor="ctr"/>
              <a:lstStyle/>
              <a:p>
                <a:endParaRPr lang="en-US" sz="1100"/>
              </a:p>
            </p:txBody>
          </p:sp>
          <p:sp>
            <p:nvSpPr>
              <p:cNvPr id="23" name="Freeform: Shape 22">
                <a:extLst>
                  <a:ext uri="{FF2B5EF4-FFF2-40B4-BE49-F238E27FC236}">
                    <a16:creationId xmlns:a16="http://schemas.microsoft.com/office/drawing/2014/main" id="{A0289B6A-566E-419E-B7C7-5E1A97CA79D6}"/>
                  </a:ext>
                </a:extLst>
              </p:cNvPr>
              <p:cNvSpPr/>
              <p:nvPr/>
            </p:nvSpPr>
            <p:spPr>
              <a:xfrm>
                <a:off x="9223129" y="1530189"/>
                <a:ext cx="518968" cy="434811"/>
              </a:xfrm>
              <a:custGeom>
                <a:avLst/>
                <a:gdLst>
                  <a:gd name="connsiteX0" fmla="*/ 280638 w 518967"/>
                  <a:gd name="connsiteY0" fmla="*/ 11720 h 434811"/>
                  <a:gd name="connsiteX1" fmla="*/ 513612 w 518967"/>
                  <a:gd name="connsiteY1" fmla="*/ 239926 h 434811"/>
                  <a:gd name="connsiteX2" fmla="*/ 244169 w 518967"/>
                  <a:gd name="connsiteY2" fmla="*/ 423529 h 434811"/>
                  <a:gd name="connsiteX3" fmla="*/ 11195 w 518967"/>
                  <a:gd name="connsiteY3" fmla="*/ 195323 h 434811"/>
                  <a:gd name="connsiteX4" fmla="*/ 280638 w 518967"/>
                  <a:gd name="connsiteY4" fmla="*/ 11720 h 434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8967" h="434811">
                    <a:moveTo>
                      <a:pt x="280638" y="11720"/>
                    </a:moveTo>
                    <a:cubicBezTo>
                      <a:pt x="419356" y="24063"/>
                      <a:pt x="523711" y="126174"/>
                      <a:pt x="513612" y="239926"/>
                    </a:cubicBezTo>
                    <a:cubicBezTo>
                      <a:pt x="503513" y="353678"/>
                      <a:pt x="382888" y="435872"/>
                      <a:pt x="244169" y="423529"/>
                    </a:cubicBezTo>
                    <a:cubicBezTo>
                      <a:pt x="105451" y="411185"/>
                      <a:pt x="1096" y="309075"/>
                      <a:pt x="11195" y="195323"/>
                    </a:cubicBezTo>
                    <a:cubicBezTo>
                      <a:pt x="21154" y="81711"/>
                      <a:pt x="141919" y="-482"/>
                      <a:pt x="280638" y="11720"/>
                    </a:cubicBezTo>
                    <a:close/>
                  </a:path>
                </a:pathLst>
              </a:custGeom>
              <a:solidFill>
                <a:srgbClr val="98DEFF"/>
              </a:solidFill>
              <a:ln w="9525" cap="flat">
                <a:noFill/>
                <a:prstDash val="solid"/>
                <a:miter/>
              </a:ln>
            </p:spPr>
            <p:txBody>
              <a:bodyPr rtlCol="0" anchor="ctr"/>
              <a:lstStyle/>
              <a:p>
                <a:endParaRPr lang="en-US" sz="1100"/>
              </a:p>
            </p:txBody>
          </p:sp>
          <p:sp>
            <p:nvSpPr>
              <p:cNvPr id="24" name="Freeform: Shape 23">
                <a:extLst>
                  <a:ext uri="{FF2B5EF4-FFF2-40B4-BE49-F238E27FC236}">
                    <a16:creationId xmlns:a16="http://schemas.microsoft.com/office/drawing/2014/main" id="{3B0BA462-F48D-46E2-AADD-1A50EE80D640}"/>
                  </a:ext>
                </a:extLst>
              </p:cNvPr>
              <p:cNvSpPr/>
              <p:nvPr/>
            </p:nvSpPr>
            <p:spPr>
              <a:xfrm>
                <a:off x="8968154" y="1675772"/>
                <a:ext cx="406759" cy="336628"/>
              </a:xfrm>
              <a:custGeom>
                <a:avLst/>
                <a:gdLst>
                  <a:gd name="connsiteX0" fmla="*/ 217639 w 406758"/>
                  <a:gd name="connsiteY0" fmla="*/ 11448 h 336627"/>
                  <a:gd name="connsiteX1" fmla="*/ 396333 w 406758"/>
                  <a:gd name="connsiteY1" fmla="*/ 186355 h 336627"/>
                  <a:gd name="connsiteX2" fmla="*/ 189727 w 406758"/>
                  <a:gd name="connsiteY2" fmla="*/ 327177 h 336627"/>
                  <a:gd name="connsiteX3" fmla="*/ 11034 w 406758"/>
                  <a:gd name="connsiteY3" fmla="*/ 152271 h 336627"/>
                  <a:gd name="connsiteX4" fmla="*/ 217639 w 406758"/>
                  <a:gd name="connsiteY4" fmla="*/ 11448 h 336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758" h="336627">
                    <a:moveTo>
                      <a:pt x="217639" y="11448"/>
                    </a:moveTo>
                    <a:cubicBezTo>
                      <a:pt x="324098" y="20846"/>
                      <a:pt x="404047" y="99252"/>
                      <a:pt x="396333" y="186355"/>
                    </a:cubicBezTo>
                    <a:cubicBezTo>
                      <a:pt x="388618" y="273597"/>
                      <a:pt x="296046" y="336575"/>
                      <a:pt x="189727" y="327177"/>
                    </a:cubicBezTo>
                    <a:cubicBezTo>
                      <a:pt x="83269" y="317780"/>
                      <a:pt x="3320" y="239374"/>
                      <a:pt x="11034" y="152271"/>
                    </a:cubicBezTo>
                    <a:cubicBezTo>
                      <a:pt x="18748" y="65028"/>
                      <a:pt x="111181" y="2051"/>
                      <a:pt x="217639" y="11448"/>
                    </a:cubicBezTo>
                    <a:close/>
                  </a:path>
                </a:pathLst>
              </a:custGeom>
              <a:solidFill>
                <a:srgbClr val="98DEFF"/>
              </a:solidFill>
              <a:ln w="9525" cap="flat">
                <a:noFill/>
                <a:prstDash val="solid"/>
                <a:miter/>
              </a:ln>
            </p:spPr>
            <p:txBody>
              <a:bodyPr rtlCol="0" anchor="ctr"/>
              <a:lstStyle/>
              <a:p>
                <a:endParaRPr lang="en-US" sz="1100"/>
              </a:p>
            </p:txBody>
          </p:sp>
          <p:sp>
            <p:nvSpPr>
              <p:cNvPr id="25" name="Freeform: Shape 24">
                <a:extLst>
                  <a:ext uri="{FF2B5EF4-FFF2-40B4-BE49-F238E27FC236}">
                    <a16:creationId xmlns:a16="http://schemas.microsoft.com/office/drawing/2014/main" id="{AAB421E5-35D6-44F4-A90D-BDFDAB5955EC}"/>
                  </a:ext>
                </a:extLst>
              </p:cNvPr>
              <p:cNvSpPr/>
              <p:nvPr/>
            </p:nvSpPr>
            <p:spPr>
              <a:xfrm>
                <a:off x="8839372" y="1243081"/>
                <a:ext cx="617151" cy="518968"/>
              </a:xfrm>
              <a:custGeom>
                <a:avLst/>
                <a:gdLst>
                  <a:gd name="connsiteX0" fmla="*/ 336743 w 617151"/>
                  <a:gd name="connsiteY0" fmla="*/ 11993 h 518968"/>
                  <a:gd name="connsiteX1" fmla="*/ 617968 w 617151"/>
                  <a:gd name="connsiteY1" fmla="*/ 287467 h 518968"/>
                  <a:gd name="connsiteX2" fmla="*/ 292561 w 617151"/>
                  <a:gd name="connsiteY2" fmla="*/ 509081 h 518968"/>
                  <a:gd name="connsiteX3" fmla="*/ 11337 w 617151"/>
                  <a:gd name="connsiteY3" fmla="*/ 233607 h 518968"/>
                  <a:gd name="connsiteX4" fmla="*/ 336743 w 617151"/>
                  <a:gd name="connsiteY4" fmla="*/ 11993 h 518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7151" h="518968">
                    <a:moveTo>
                      <a:pt x="336743" y="11993"/>
                    </a:moveTo>
                    <a:cubicBezTo>
                      <a:pt x="504216" y="26861"/>
                      <a:pt x="630171" y="150151"/>
                      <a:pt x="617968" y="287467"/>
                    </a:cubicBezTo>
                    <a:cubicBezTo>
                      <a:pt x="605765" y="424784"/>
                      <a:pt x="460174" y="523949"/>
                      <a:pt x="292561" y="509081"/>
                    </a:cubicBezTo>
                    <a:cubicBezTo>
                      <a:pt x="125089" y="494213"/>
                      <a:pt x="-866" y="370923"/>
                      <a:pt x="11337" y="233607"/>
                    </a:cubicBezTo>
                    <a:cubicBezTo>
                      <a:pt x="23539" y="96431"/>
                      <a:pt x="169131" y="-2874"/>
                      <a:pt x="336743" y="11993"/>
                    </a:cubicBezTo>
                    <a:close/>
                  </a:path>
                </a:pathLst>
              </a:custGeom>
              <a:solidFill>
                <a:srgbClr val="98DEFF"/>
              </a:solidFill>
              <a:ln w="9525" cap="flat">
                <a:noFill/>
                <a:prstDash val="solid"/>
                <a:miter/>
              </a:ln>
            </p:spPr>
            <p:txBody>
              <a:bodyPr rtlCol="0" anchor="ctr"/>
              <a:lstStyle/>
              <a:p>
                <a:endParaRPr lang="en-US" sz="1100"/>
              </a:p>
            </p:txBody>
          </p:sp>
          <p:sp>
            <p:nvSpPr>
              <p:cNvPr id="26" name="Freeform: Shape 25">
                <a:extLst>
                  <a:ext uri="{FF2B5EF4-FFF2-40B4-BE49-F238E27FC236}">
                    <a16:creationId xmlns:a16="http://schemas.microsoft.com/office/drawing/2014/main" id="{2157E022-1CF5-4E09-ADE6-A5F6D44ACF72}"/>
                  </a:ext>
                </a:extLst>
              </p:cNvPr>
              <p:cNvSpPr/>
              <p:nvPr/>
            </p:nvSpPr>
            <p:spPr>
              <a:xfrm>
                <a:off x="8603172" y="1417953"/>
                <a:ext cx="518968" cy="434811"/>
              </a:xfrm>
              <a:custGeom>
                <a:avLst/>
                <a:gdLst>
                  <a:gd name="connsiteX0" fmla="*/ 280638 w 518967"/>
                  <a:gd name="connsiteY0" fmla="*/ 11746 h 434811"/>
                  <a:gd name="connsiteX1" fmla="*/ 513612 w 518967"/>
                  <a:gd name="connsiteY1" fmla="*/ 239952 h 434811"/>
                  <a:gd name="connsiteX2" fmla="*/ 244169 w 518967"/>
                  <a:gd name="connsiteY2" fmla="*/ 423555 h 434811"/>
                  <a:gd name="connsiteX3" fmla="*/ 11195 w 518967"/>
                  <a:gd name="connsiteY3" fmla="*/ 195349 h 434811"/>
                  <a:gd name="connsiteX4" fmla="*/ 280638 w 518967"/>
                  <a:gd name="connsiteY4" fmla="*/ 11746 h 434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8967" h="434811">
                    <a:moveTo>
                      <a:pt x="280638" y="11746"/>
                    </a:moveTo>
                    <a:cubicBezTo>
                      <a:pt x="419356" y="24089"/>
                      <a:pt x="523711" y="126200"/>
                      <a:pt x="513612" y="239952"/>
                    </a:cubicBezTo>
                    <a:cubicBezTo>
                      <a:pt x="503513" y="353704"/>
                      <a:pt x="382888" y="435898"/>
                      <a:pt x="244169" y="423555"/>
                    </a:cubicBezTo>
                    <a:cubicBezTo>
                      <a:pt x="105451" y="411212"/>
                      <a:pt x="1096" y="309101"/>
                      <a:pt x="11195" y="195349"/>
                    </a:cubicBezTo>
                    <a:cubicBezTo>
                      <a:pt x="21294" y="81597"/>
                      <a:pt x="141919" y="-597"/>
                      <a:pt x="280638" y="11746"/>
                    </a:cubicBezTo>
                    <a:close/>
                  </a:path>
                </a:pathLst>
              </a:custGeom>
              <a:solidFill>
                <a:srgbClr val="98DEFF"/>
              </a:solidFill>
              <a:ln w="9525" cap="flat">
                <a:noFill/>
                <a:prstDash val="solid"/>
                <a:miter/>
              </a:ln>
            </p:spPr>
            <p:txBody>
              <a:bodyPr rtlCol="0" anchor="ctr"/>
              <a:lstStyle/>
              <a:p>
                <a:endParaRPr lang="en-US" sz="1100"/>
              </a:p>
            </p:txBody>
          </p:sp>
          <p:sp>
            <p:nvSpPr>
              <p:cNvPr id="27" name="Freeform: Shape 26">
                <a:extLst>
                  <a:ext uri="{FF2B5EF4-FFF2-40B4-BE49-F238E27FC236}">
                    <a16:creationId xmlns:a16="http://schemas.microsoft.com/office/drawing/2014/main" id="{B1C80FB5-E225-4A44-94E8-460CA961D49C}"/>
                  </a:ext>
                </a:extLst>
              </p:cNvPr>
              <p:cNvSpPr/>
              <p:nvPr/>
            </p:nvSpPr>
            <p:spPr>
              <a:xfrm>
                <a:off x="8111755" y="1410007"/>
                <a:ext cx="673256" cy="561047"/>
              </a:xfrm>
              <a:custGeom>
                <a:avLst/>
                <a:gdLst>
                  <a:gd name="connsiteX0" fmla="*/ 364735 w 673255"/>
                  <a:gd name="connsiteY0" fmla="*/ 12119 h 561046"/>
                  <a:gd name="connsiteX1" fmla="*/ 670085 w 673255"/>
                  <a:gd name="connsiteY1" fmla="*/ 311157 h 561046"/>
                  <a:gd name="connsiteX2" fmla="*/ 316766 w 673255"/>
                  <a:gd name="connsiteY2" fmla="*/ 551846 h 561046"/>
                  <a:gd name="connsiteX3" fmla="*/ 11416 w 673255"/>
                  <a:gd name="connsiteY3" fmla="*/ 252808 h 561046"/>
                  <a:gd name="connsiteX4" fmla="*/ 364735 w 673255"/>
                  <a:gd name="connsiteY4" fmla="*/ 12119 h 561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3255" h="561046">
                    <a:moveTo>
                      <a:pt x="364735" y="12119"/>
                    </a:moveTo>
                    <a:cubicBezTo>
                      <a:pt x="546655" y="28249"/>
                      <a:pt x="683410" y="162199"/>
                      <a:pt x="670085" y="311157"/>
                    </a:cubicBezTo>
                    <a:cubicBezTo>
                      <a:pt x="656900" y="460255"/>
                      <a:pt x="498685" y="567976"/>
                      <a:pt x="316766" y="551846"/>
                    </a:cubicBezTo>
                    <a:cubicBezTo>
                      <a:pt x="134847" y="535716"/>
                      <a:pt x="-1909" y="401766"/>
                      <a:pt x="11416" y="252808"/>
                    </a:cubicBezTo>
                    <a:cubicBezTo>
                      <a:pt x="24741" y="103710"/>
                      <a:pt x="182956" y="-4011"/>
                      <a:pt x="364735" y="12119"/>
                    </a:cubicBezTo>
                    <a:close/>
                  </a:path>
                </a:pathLst>
              </a:custGeom>
              <a:solidFill>
                <a:srgbClr val="98DEFF"/>
              </a:solidFill>
              <a:ln w="9525" cap="flat">
                <a:noFill/>
                <a:prstDash val="solid"/>
                <a:miter/>
              </a:ln>
            </p:spPr>
            <p:txBody>
              <a:bodyPr rtlCol="0" anchor="ctr"/>
              <a:lstStyle/>
              <a:p>
                <a:endParaRPr lang="en-US" sz="1100"/>
              </a:p>
            </p:txBody>
          </p:sp>
          <p:sp>
            <p:nvSpPr>
              <p:cNvPr id="28" name="Freeform: Shape 27">
                <a:extLst>
                  <a:ext uri="{FF2B5EF4-FFF2-40B4-BE49-F238E27FC236}">
                    <a16:creationId xmlns:a16="http://schemas.microsoft.com/office/drawing/2014/main" id="{000C880B-D42F-4AD9-92C4-62EAD4E7B2B5}"/>
                  </a:ext>
                </a:extLst>
              </p:cNvPr>
              <p:cNvSpPr/>
              <p:nvPr/>
            </p:nvSpPr>
            <p:spPr>
              <a:xfrm>
                <a:off x="8393622" y="1199005"/>
                <a:ext cx="518968" cy="434811"/>
              </a:xfrm>
              <a:custGeom>
                <a:avLst/>
                <a:gdLst>
                  <a:gd name="connsiteX0" fmla="*/ 280637 w 518967"/>
                  <a:gd name="connsiteY0" fmla="*/ 11746 h 434811"/>
                  <a:gd name="connsiteX1" fmla="*/ 513612 w 518967"/>
                  <a:gd name="connsiteY1" fmla="*/ 239952 h 434811"/>
                  <a:gd name="connsiteX2" fmla="*/ 244169 w 518967"/>
                  <a:gd name="connsiteY2" fmla="*/ 423555 h 434811"/>
                  <a:gd name="connsiteX3" fmla="*/ 11195 w 518967"/>
                  <a:gd name="connsiteY3" fmla="*/ 195349 h 434811"/>
                  <a:gd name="connsiteX4" fmla="*/ 280637 w 518967"/>
                  <a:gd name="connsiteY4" fmla="*/ 11746 h 434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8967" h="434811">
                    <a:moveTo>
                      <a:pt x="280637" y="11746"/>
                    </a:moveTo>
                    <a:cubicBezTo>
                      <a:pt x="419356" y="24089"/>
                      <a:pt x="523711" y="126200"/>
                      <a:pt x="513612" y="239952"/>
                    </a:cubicBezTo>
                    <a:cubicBezTo>
                      <a:pt x="503513" y="353704"/>
                      <a:pt x="382888" y="435898"/>
                      <a:pt x="244169" y="423555"/>
                    </a:cubicBezTo>
                    <a:cubicBezTo>
                      <a:pt x="105451" y="411212"/>
                      <a:pt x="1096" y="309101"/>
                      <a:pt x="11195" y="195349"/>
                    </a:cubicBezTo>
                    <a:cubicBezTo>
                      <a:pt x="21154" y="81597"/>
                      <a:pt x="141778" y="-597"/>
                      <a:pt x="280637" y="11746"/>
                    </a:cubicBezTo>
                    <a:close/>
                  </a:path>
                </a:pathLst>
              </a:custGeom>
              <a:solidFill>
                <a:srgbClr val="98DEFF"/>
              </a:solidFill>
              <a:ln w="9525" cap="flat">
                <a:noFill/>
                <a:prstDash val="solid"/>
                <a:miter/>
              </a:ln>
            </p:spPr>
            <p:txBody>
              <a:bodyPr rtlCol="0" anchor="ctr"/>
              <a:lstStyle/>
              <a:p>
                <a:endParaRPr lang="en-US" sz="1100"/>
              </a:p>
            </p:txBody>
          </p:sp>
          <p:sp>
            <p:nvSpPr>
              <p:cNvPr id="29" name="Freeform: Shape 28">
                <a:extLst>
                  <a:ext uri="{FF2B5EF4-FFF2-40B4-BE49-F238E27FC236}">
                    <a16:creationId xmlns:a16="http://schemas.microsoft.com/office/drawing/2014/main" id="{4A442911-27BD-46DC-AE6A-4B0FCF70ACB2}"/>
                  </a:ext>
                </a:extLst>
              </p:cNvPr>
              <p:cNvSpPr/>
              <p:nvPr/>
            </p:nvSpPr>
            <p:spPr>
              <a:xfrm>
                <a:off x="8006219" y="1207561"/>
                <a:ext cx="518968" cy="434811"/>
              </a:xfrm>
              <a:custGeom>
                <a:avLst/>
                <a:gdLst>
                  <a:gd name="connsiteX0" fmla="*/ 280637 w 518967"/>
                  <a:gd name="connsiteY0" fmla="*/ 11746 h 434811"/>
                  <a:gd name="connsiteX1" fmla="*/ 513612 w 518967"/>
                  <a:gd name="connsiteY1" fmla="*/ 239952 h 434811"/>
                  <a:gd name="connsiteX2" fmla="*/ 244169 w 518967"/>
                  <a:gd name="connsiteY2" fmla="*/ 423555 h 434811"/>
                  <a:gd name="connsiteX3" fmla="*/ 11195 w 518967"/>
                  <a:gd name="connsiteY3" fmla="*/ 195349 h 434811"/>
                  <a:gd name="connsiteX4" fmla="*/ 280637 w 518967"/>
                  <a:gd name="connsiteY4" fmla="*/ 11746 h 434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8967" h="434811">
                    <a:moveTo>
                      <a:pt x="280637" y="11746"/>
                    </a:moveTo>
                    <a:cubicBezTo>
                      <a:pt x="419356" y="24089"/>
                      <a:pt x="523711" y="126200"/>
                      <a:pt x="513612" y="239952"/>
                    </a:cubicBezTo>
                    <a:cubicBezTo>
                      <a:pt x="503513" y="353704"/>
                      <a:pt x="382888" y="435898"/>
                      <a:pt x="244169" y="423555"/>
                    </a:cubicBezTo>
                    <a:cubicBezTo>
                      <a:pt x="105451" y="411212"/>
                      <a:pt x="1096" y="309101"/>
                      <a:pt x="11195" y="195349"/>
                    </a:cubicBezTo>
                    <a:cubicBezTo>
                      <a:pt x="21294" y="81597"/>
                      <a:pt x="141919" y="-597"/>
                      <a:pt x="280637" y="11746"/>
                    </a:cubicBezTo>
                    <a:close/>
                  </a:path>
                </a:pathLst>
              </a:custGeom>
              <a:solidFill>
                <a:srgbClr val="98DEFF"/>
              </a:solidFill>
              <a:ln w="9525" cap="flat">
                <a:noFill/>
                <a:prstDash val="solid"/>
                <a:miter/>
              </a:ln>
            </p:spPr>
            <p:txBody>
              <a:bodyPr rtlCol="0" anchor="ctr"/>
              <a:lstStyle/>
              <a:p>
                <a:endParaRPr lang="en-US" sz="1100"/>
              </a:p>
            </p:txBody>
          </p:sp>
          <p:sp>
            <p:nvSpPr>
              <p:cNvPr id="30" name="Freeform: Shape 29">
                <a:extLst>
                  <a:ext uri="{FF2B5EF4-FFF2-40B4-BE49-F238E27FC236}">
                    <a16:creationId xmlns:a16="http://schemas.microsoft.com/office/drawing/2014/main" id="{9246F63F-D565-4B49-9442-BE098A86E9E6}"/>
                  </a:ext>
                </a:extLst>
              </p:cNvPr>
              <p:cNvSpPr/>
              <p:nvPr/>
            </p:nvSpPr>
            <p:spPr>
              <a:xfrm>
                <a:off x="7739603" y="1323435"/>
                <a:ext cx="406759" cy="336628"/>
              </a:xfrm>
              <a:custGeom>
                <a:avLst/>
                <a:gdLst>
                  <a:gd name="connsiteX0" fmla="*/ 217639 w 406758"/>
                  <a:gd name="connsiteY0" fmla="*/ 11448 h 336627"/>
                  <a:gd name="connsiteX1" fmla="*/ 396333 w 406758"/>
                  <a:gd name="connsiteY1" fmla="*/ 186355 h 336627"/>
                  <a:gd name="connsiteX2" fmla="*/ 189727 w 406758"/>
                  <a:gd name="connsiteY2" fmla="*/ 327177 h 336627"/>
                  <a:gd name="connsiteX3" fmla="*/ 11034 w 406758"/>
                  <a:gd name="connsiteY3" fmla="*/ 152271 h 336627"/>
                  <a:gd name="connsiteX4" fmla="*/ 217639 w 406758"/>
                  <a:gd name="connsiteY4" fmla="*/ 11448 h 336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758" h="336627">
                    <a:moveTo>
                      <a:pt x="217639" y="11448"/>
                    </a:moveTo>
                    <a:cubicBezTo>
                      <a:pt x="324098" y="20846"/>
                      <a:pt x="404047" y="99252"/>
                      <a:pt x="396333" y="186355"/>
                    </a:cubicBezTo>
                    <a:cubicBezTo>
                      <a:pt x="388618" y="273597"/>
                      <a:pt x="296046" y="336575"/>
                      <a:pt x="189727" y="327177"/>
                    </a:cubicBezTo>
                    <a:cubicBezTo>
                      <a:pt x="83269" y="317780"/>
                      <a:pt x="3320" y="239374"/>
                      <a:pt x="11034" y="152271"/>
                    </a:cubicBezTo>
                    <a:cubicBezTo>
                      <a:pt x="18748" y="65028"/>
                      <a:pt x="111321" y="2051"/>
                      <a:pt x="217639" y="11448"/>
                    </a:cubicBezTo>
                    <a:close/>
                  </a:path>
                </a:pathLst>
              </a:custGeom>
              <a:solidFill>
                <a:srgbClr val="98DEFF"/>
              </a:solidFill>
              <a:ln w="9525" cap="flat">
                <a:noFill/>
                <a:prstDash val="solid"/>
                <a:miter/>
              </a:ln>
            </p:spPr>
            <p:txBody>
              <a:bodyPr rtlCol="0" anchor="ctr"/>
              <a:lstStyle/>
              <a:p>
                <a:endParaRPr lang="en-US" sz="1100"/>
              </a:p>
            </p:txBody>
          </p:sp>
          <p:sp>
            <p:nvSpPr>
              <p:cNvPr id="31" name="Freeform: Shape 30">
                <a:extLst>
                  <a:ext uri="{FF2B5EF4-FFF2-40B4-BE49-F238E27FC236}">
                    <a16:creationId xmlns:a16="http://schemas.microsoft.com/office/drawing/2014/main" id="{70A8101D-52FF-4AD0-ABD2-763A0532E268}"/>
                  </a:ext>
                </a:extLst>
              </p:cNvPr>
              <p:cNvSpPr/>
              <p:nvPr/>
            </p:nvSpPr>
            <p:spPr>
              <a:xfrm>
                <a:off x="7655063" y="1555599"/>
                <a:ext cx="673256" cy="561047"/>
              </a:xfrm>
              <a:custGeom>
                <a:avLst/>
                <a:gdLst>
                  <a:gd name="connsiteX0" fmla="*/ 364735 w 673255"/>
                  <a:gd name="connsiteY0" fmla="*/ 12119 h 561046"/>
                  <a:gd name="connsiteX1" fmla="*/ 670085 w 673255"/>
                  <a:gd name="connsiteY1" fmla="*/ 311157 h 561046"/>
                  <a:gd name="connsiteX2" fmla="*/ 316766 w 673255"/>
                  <a:gd name="connsiteY2" fmla="*/ 551846 h 561046"/>
                  <a:gd name="connsiteX3" fmla="*/ 11416 w 673255"/>
                  <a:gd name="connsiteY3" fmla="*/ 252808 h 561046"/>
                  <a:gd name="connsiteX4" fmla="*/ 364735 w 673255"/>
                  <a:gd name="connsiteY4" fmla="*/ 12119 h 561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3255" h="561046">
                    <a:moveTo>
                      <a:pt x="364735" y="12119"/>
                    </a:moveTo>
                    <a:cubicBezTo>
                      <a:pt x="546655" y="28249"/>
                      <a:pt x="683269" y="162199"/>
                      <a:pt x="670085" y="311157"/>
                    </a:cubicBezTo>
                    <a:cubicBezTo>
                      <a:pt x="656900" y="460255"/>
                      <a:pt x="498685" y="567976"/>
                      <a:pt x="316766" y="551846"/>
                    </a:cubicBezTo>
                    <a:cubicBezTo>
                      <a:pt x="134847" y="535715"/>
                      <a:pt x="-1909" y="401766"/>
                      <a:pt x="11416" y="252808"/>
                    </a:cubicBezTo>
                    <a:cubicBezTo>
                      <a:pt x="24741" y="103710"/>
                      <a:pt x="182956" y="-4011"/>
                      <a:pt x="364735" y="12119"/>
                    </a:cubicBezTo>
                    <a:close/>
                  </a:path>
                </a:pathLst>
              </a:custGeom>
              <a:solidFill>
                <a:srgbClr val="98DEFF"/>
              </a:solidFill>
              <a:ln w="9525" cap="flat">
                <a:noFill/>
                <a:prstDash val="solid"/>
                <a:miter/>
              </a:ln>
            </p:spPr>
            <p:txBody>
              <a:bodyPr rtlCol="0" anchor="ctr"/>
              <a:lstStyle/>
              <a:p>
                <a:endParaRPr lang="en-US" sz="1100"/>
              </a:p>
            </p:txBody>
          </p:sp>
          <p:sp>
            <p:nvSpPr>
              <p:cNvPr id="32" name="Freeform: Shape 31">
                <a:extLst>
                  <a:ext uri="{FF2B5EF4-FFF2-40B4-BE49-F238E27FC236}">
                    <a16:creationId xmlns:a16="http://schemas.microsoft.com/office/drawing/2014/main" id="{7278CD36-2AF1-47C7-B568-95AFB9717759}"/>
                  </a:ext>
                </a:extLst>
              </p:cNvPr>
              <p:cNvSpPr/>
              <p:nvPr/>
            </p:nvSpPr>
            <p:spPr>
              <a:xfrm>
                <a:off x="8165577" y="1847873"/>
                <a:ext cx="406759" cy="336628"/>
              </a:xfrm>
              <a:custGeom>
                <a:avLst/>
                <a:gdLst>
                  <a:gd name="connsiteX0" fmla="*/ 217639 w 406758"/>
                  <a:gd name="connsiteY0" fmla="*/ 11448 h 336627"/>
                  <a:gd name="connsiteX1" fmla="*/ 396333 w 406758"/>
                  <a:gd name="connsiteY1" fmla="*/ 186355 h 336627"/>
                  <a:gd name="connsiteX2" fmla="*/ 189727 w 406758"/>
                  <a:gd name="connsiteY2" fmla="*/ 327177 h 336627"/>
                  <a:gd name="connsiteX3" fmla="*/ 11034 w 406758"/>
                  <a:gd name="connsiteY3" fmla="*/ 152271 h 336627"/>
                  <a:gd name="connsiteX4" fmla="*/ 217639 w 406758"/>
                  <a:gd name="connsiteY4" fmla="*/ 11448 h 336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758" h="336627">
                    <a:moveTo>
                      <a:pt x="217639" y="11448"/>
                    </a:moveTo>
                    <a:cubicBezTo>
                      <a:pt x="324098" y="20846"/>
                      <a:pt x="404047" y="99252"/>
                      <a:pt x="396333" y="186355"/>
                    </a:cubicBezTo>
                    <a:cubicBezTo>
                      <a:pt x="388618" y="273597"/>
                      <a:pt x="296046" y="336575"/>
                      <a:pt x="189727" y="327177"/>
                    </a:cubicBezTo>
                    <a:cubicBezTo>
                      <a:pt x="83269" y="317780"/>
                      <a:pt x="3320" y="239374"/>
                      <a:pt x="11034" y="152271"/>
                    </a:cubicBezTo>
                    <a:cubicBezTo>
                      <a:pt x="18608" y="65028"/>
                      <a:pt x="111181" y="2051"/>
                      <a:pt x="217639" y="11448"/>
                    </a:cubicBezTo>
                    <a:close/>
                  </a:path>
                </a:pathLst>
              </a:custGeom>
              <a:solidFill>
                <a:srgbClr val="98DEFF"/>
              </a:solidFill>
              <a:ln w="9525" cap="flat">
                <a:noFill/>
                <a:prstDash val="solid"/>
                <a:miter/>
              </a:ln>
            </p:spPr>
            <p:txBody>
              <a:bodyPr rtlCol="0" anchor="ctr"/>
              <a:lstStyle/>
              <a:p>
                <a:endParaRPr lang="en-US" sz="1100"/>
              </a:p>
            </p:txBody>
          </p:sp>
          <p:sp>
            <p:nvSpPr>
              <p:cNvPr id="33" name="Freeform: Shape 32">
                <a:extLst>
                  <a:ext uri="{FF2B5EF4-FFF2-40B4-BE49-F238E27FC236}">
                    <a16:creationId xmlns:a16="http://schemas.microsoft.com/office/drawing/2014/main" id="{BABD550A-8997-421C-BE4C-110C6138E043}"/>
                  </a:ext>
                </a:extLst>
              </p:cNvPr>
              <p:cNvSpPr/>
              <p:nvPr/>
            </p:nvSpPr>
            <p:spPr>
              <a:xfrm>
                <a:off x="7233016" y="1473826"/>
                <a:ext cx="673256" cy="561047"/>
              </a:xfrm>
              <a:custGeom>
                <a:avLst/>
                <a:gdLst>
                  <a:gd name="connsiteX0" fmla="*/ 364595 w 673255"/>
                  <a:gd name="connsiteY0" fmla="*/ 12119 h 561046"/>
                  <a:gd name="connsiteX1" fmla="*/ 669945 w 673255"/>
                  <a:gd name="connsiteY1" fmla="*/ 311157 h 561046"/>
                  <a:gd name="connsiteX2" fmla="*/ 316766 w 673255"/>
                  <a:gd name="connsiteY2" fmla="*/ 551846 h 561046"/>
                  <a:gd name="connsiteX3" fmla="*/ 11416 w 673255"/>
                  <a:gd name="connsiteY3" fmla="*/ 252808 h 561046"/>
                  <a:gd name="connsiteX4" fmla="*/ 364595 w 673255"/>
                  <a:gd name="connsiteY4" fmla="*/ 12119 h 561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3255" h="561046">
                    <a:moveTo>
                      <a:pt x="364595" y="12119"/>
                    </a:moveTo>
                    <a:cubicBezTo>
                      <a:pt x="546514" y="28249"/>
                      <a:pt x="683269" y="162199"/>
                      <a:pt x="669945" y="311157"/>
                    </a:cubicBezTo>
                    <a:cubicBezTo>
                      <a:pt x="656760" y="460255"/>
                      <a:pt x="498685" y="567976"/>
                      <a:pt x="316766" y="551846"/>
                    </a:cubicBezTo>
                    <a:cubicBezTo>
                      <a:pt x="134847" y="535716"/>
                      <a:pt x="-1909" y="401766"/>
                      <a:pt x="11416" y="252808"/>
                    </a:cubicBezTo>
                    <a:cubicBezTo>
                      <a:pt x="24601" y="103710"/>
                      <a:pt x="182816" y="-4011"/>
                      <a:pt x="364595" y="12119"/>
                    </a:cubicBezTo>
                    <a:close/>
                  </a:path>
                </a:pathLst>
              </a:custGeom>
              <a:solidFill>
                <a:srgbClr val="98DEFF"/>
              </a:solidFill>
              <a:ln w="9525" cap="flat">
                <a:noFill/>
                <a:prstDash val="solid"/>
                <a:miter/>
              </a:ln>
            </p:spPr>
            <p:txBody>
              <a:bodyPr rtlCol="0" anchor="ctr"/>
              <a:lstStyle/>
              <a:p>
                <a:endParaRPr lang="en-US" sz="1100"/>
              </a:p>
            </p:txBody>
          </p:sp>
          <p:sp>
            <p:nvSpPr>
              <p:cNvPr id="34" name="Freeform: Shape 33">
                <a:extLst>
                  <a:ext uri="{FF2B5EF4-FFF2-40B4-BE49-F238E27FC236}">
                    <a16:creationId xmlns:a16="http://schemas.microsoft.com/office/drawing/2014/main" id="{0E61E927-7DDF-4FB1-9E4F-4F84356EBFB8}"/>
                  </a:ext>
                </a:extLst>
              </p:cNvPr>
              <p:cNvSpPr/>
              <p:nvPr/>
            </p:nvSpPr>
            <p:spPr>
              <a:xfrm>
                <a:off x="6903014" y="1762773"/>
                <a:ext cx="547020" cy="462863"/>
              </a:xfrm>
              <a:custGeom>
                <a:avLst/>
                <a:gdLst>
                  <a:gd name="connsiteX0" fmla="*/ 299340 w 547020"/>
                  <a:gd name="connsiteY0" fmla="*/ 11830 h 462863"/>
                  <a:gd name="connsiteX1" fmla="*/ 548444 w 547020"/>
                  <a:gd name="connsiteY1" fmla="*/ 255745 h 462863"/>
                  <a:gd name="connsiteX2" fmla="*/ 260347 w 547020"/>
                  <a:gd name="connsiteY2" fmla="*/ 451971 h 462863"/>
                  <a:gd name="connsiteX3" fmla="*/ 11242 w 547020"/>
                  <a:gd name="connsiteY3" fmla="*/ 208056 h 462863"/>
                  <a:gd name="connsiteX4" fmla="*/ 299340 w 547020"/>
                  <a:gd name="connsiteY4" fmla="*/ 11830 h 462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020" h="462863">
                    <a:moveTo>
                      <a:pt x="299340" y="11830"/>
                    </a:moveTo>
                    <a:cubicBezTo>
                      <a:pt x="447596" y="25015"/>
                      <a:pt x="559245" y="134138"/>
                      <a:pt x="548444" y="255745"/>
                    </a:cubicBezTo>
                    <a:cubicBezTo>
                      <a:pt x="537644" y="377352"/>
                      <a:pt x="408744" y="465156"/>
                      <a:pt x="260347" y="451971"/>
                    </a:cubicBezTo>
                    <a:cubicBezTo>
                      <a:pt x="111950" y="438786"/>
                      <a:pt x="442" y="329663"/>
                      <a:pt x="11242" y="208056"/>
                    </a:cubicBezTo>
                    <a:cubicBezTo>
                      <a:pt x="22043" y="86449"/>
                      <a:pt x="151083" y="-1355"/>
                      <a:pt x="299340" y="11830"/>
                    </a:cubicBezTo>
                    <a:close/>
                  </a:path>
                </a:pathLst>
              </a:custGeom>
              <a:solidFill>
                <a:srgbClr val="98DEFF"/>
              </a:solidFill>
              <a:ln w="9525" cap="flat">
                <a:noFill/>
                <a:prstDash val="solid"/>
                <a:miter/>
              </a:ln>
            </p:spPr>
            <p:txBody>
              <a:bodyPr rtlCol="0" anchor="ctr"/>
              <a:lstStyle/>
              <a:p>
                <a:endParaRPr lang="en-US" sz="1100"/>
              </a:p>
            </p:txBody>
          </p:sp>
          <p:sp>
            <p:nvSpPr>
              <p:cNvPr id="35" name="Freeform: Shape 34">
                <a:extLst>
                  <a:ext uri="{FF2B5EF4-FFF2-40B4-BE49-F238E27FC236}">
                    <a16:creationId xmlns:a16="http://schemas.microsoft.com/office/drawing/2014/main" id="{F8C1076B-9B2E-4B17-8CA0-04A1F84B9D0D}"/>
                  </a:ext>
                </a:extLst>
              </p:cNvPr>
              <p:cNvSpPr/>
              <p:nvPr/>
            </p:nvSpPr>
            <p:spPr>
              <a:xfrm>
                <a:off x="6961846" y="1788847"/>
                <a:ext cx="504942" cy="420785"/>
              </a:xfrm>
              <a:custGeom>
                <a:avLst/>
                <a:gdLst>
                  <a:gd name="connsiteX0" fmla="*/ 271366 w 504941"/>
                  <a:gd name="connsiteY0" fmla="*/ 11705 h 420784"/>
                  <a:gd name="connsiteX1" fmla="*/ 496205 w 504941"/>
                  <a:gd name="connsiteY1" fmla="*/ 231915 h 420784"/>
                  <a:gd name="connsiteX2" fmla="*/ 236020 w 504941"/>
                  <a:gd name="connsiteY2" fmla="*/ 409206 h 420784"/>
                  <a:gd name="connsiteX3" fmla="*/ 11181 w 504941"/>
                  <a:gd name="connsiteY3" fmla="*/ 188995 h 420784"/>
                  <a:gd name="connsiteX4" fmla="*/ 271366 w 504941"/>
                  <a:gd name="connsiteY4" fmla="*/ 11705 h 420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941" h="420784">
                    <a:moveTo>
                      <a:pt x="271366" y="11705"/>
                    </a:moveTo>
                    <a:cubicBezTo>
                      <a:pt x="405316" y="23627"/>
                      <a:pt x="506024" y="122231"/>
                      <a:pt x="496205" y="231915"/>
                    </a:cubicBezTo>
                    <a:cubicBezTo>
                      <a:pt x="486527" y="341740"/>
                      <a:pt x="369970" y="420988"/>
                      <a:pt x="236020" y="409206"/>
                    </a:cubicBezTo>
                    <a:cubicBezTo>
                      <a:pt x="102070" y="397284"/>
                      <a:pt x="1362" y="298680"/>
                      <a:pt x="11181" y="188995"/>
                    </a:cubicBezTo>
                    <a:cubicBezTo>
                      <a:pt x="20999" y="79171"/>
                      <a:pt x="137416" y="-218"/>
                      <a:pt x="271366" y="11705"/>
                    </a:cubicBezTo>
                    <a:close/>
                  </a:path>
                </a:pathLst>
              </a:custGeom>
              <a:solidFill>
                <a:srgbClr val="E7F9FF"/>
              </a:solidFill>
              <a:ln w="9525" cap="flat">
                <a:noFill/>
                <a:prstDash val="solid"/>
                <a:miter/>
              </a:ln>
            </p:spPr>
            <p:txBody>
              <a:bodyPr rtlCol="0" anchor="ctr"/>
              <a:lstStyle/>
              <a:p>
                <a:endParaRPr lang="en-US" sz="1100"/>
              </a:p>
            </p:txBody>
          </p:sp>
          <p:sp>
            <p:nvSpPr>
              <p:cNvPr id="36" name="Freeform: Shape 35">
                <a:extLst>
                  <a:ext uri="{FF2B5EF4-FFF2-40B4-BE49-F238E27FC236}">
                    <a16:creationId xmlns:a16="http://schemas.microsoft.com/office/drawing/2014/main" id="{62AA6EBE-0826-486D-BAD1-FDAF3C563AF6}"/>
                  </a:ext>
                </a:extLst>
              </p:cNvPr>
              <p:cNvSpPr/>
              <p:nvPr/>
            </p:nvSpPr>
            <p:spPr>
              <a:xfrm>
                <a:off x="9493478" y="1700841"/>
                <a:ext cx="364680" cy="294549"/>
              </a:xfrm>
              <a:custGeom>
                <a:avLst/>
                <a:gdLst>
                  <a:gd name="connsiteX0" fmla="*/ 197678 w 364680"/>
                  <a:gd name="connsiteY0" fmla="*/ 11346 h 294549"/>
                  <a:gd name="connsiteX1" fmla="*/ 358979 w 364680"/>
                  <a:gd name="connsiteY1" fmla="*/ 169281 h 294549"/>
                  <a:gd name="connsiteX2" fmla="*/ 172291 w 364680"/>
                  <a:gd name="connsiteY2" fmla="*/ 296358 h 294549"/>
                  <a:gd name="connsiteX3" fmla="*/ 10990 w 364680"/>
                  <a:gd name="connsiteY3" fmla="*/ 138423 h 294549"/>
                  <a:gd name="connsiteX4" fmla="*/ 197678 w 364680"/>
                  <a:gd name="connsiteY4" fmla="*/ 11346 h 294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680" h="294549">
                    <a:moveTo>
                      <a:pt x="197678" y="11346"/>
                    </a:moveTo>
                    <a:cubicBezTo>
                      <a:pt x="293757" y="19902"/>
                      <a:pt x="365992" y="90594"/>
                      <a:pt x="358979" y="169281"/>
                    </a:cubicBezTo>
                    <a:cubicBezTo>
                      <a:pt x="351966" y="247967"/>
                      <a:pt x="268370" y="304914"/>
                      <a:pt x="172291" y="296358"/>
                    </a:cubicBezTo>
                    <a:cubicBezTo>
                      <a:pt x="76212" y="287802"/>
                      <a:pt x="3977" y="217110"/>
                      <a:pt x="10990" y="138423"/>
                    </a:cubicBezTo>
                    <a:cubicBezTo>
                      <a:pt x="18003" y="59736"/>
                      <a:pt x="101599" y="2930"/>
                      <a:pt x="197678" y="11346"/>
                    </a:cubicBezTo>
                    <a:close/>
                  </a:path>
                </a:pathLst>
              </a:custGeom>
              <a:solidFill>
                <a:srgbClr val="E7F9FF"/>
              </a:solidFill>
              <a:ln w="9525" cap="flat">
                <a:noFill/>
                <a:prstDash val="solid"/>
                <a:miter/>
              </a:ln>
            </p:spPr>
            <p:txBody>
              <a:bodyPr rtlCol="0" anchor="ctr"/>
              <a:lstStyle/>
              <a:p>
                <a:endParaRPr lang="en-US" sz="1100"/>
              </a:p>
            </p:txBody>
          </p:sp>
          <p:sp>
            <p:nvSpPr>
              <p:cNvPr id="37" name="Freeform: Shape 36">
                <a:extLst>
                  <a:ext uri="{FF2B5EF4-FFF2-40B4-BE49-F238E27FC236}">
                    <a16:creationId xmlns:a16="http://schemas.microsoft.com/office/drawing/2014/main" id="{C33C8C54-0696-4C83-A73D-3B5B494A4FF1}"/>
                  </a:ext>
                </a:extLst>
              </p:cNvPr>
              <p:cNvSpPr/>
              <p:nvPr/>
            </p:nvSpPr>
            <p:spPr>
              <a:xfrm>
                <a:off x="9238343" y="1529171"/>
                <a:ext cx="462863" cy="392733"/>
              </a:xfrm>
              <a:custGeom>
                <a:avLst/>
                <a:gdLst>
                  <a:gd name="connsiteX0" fmla="*/ 254483 w 462863"/>
                  <a:gd name="connsiteY0" fmla="*/ 11616 h 392732"/>
                  <a:gd name="connsiteX1" fmla="*/ 464875 w 462863"/>
                  <a:gd name="connsiteY1" fmla="*/ 217660 h 392732"/>
                  <a:gd name="connsiteX2" fmla="*/ 221521 w 462863"/>
                  <a:gd name="connsiteY2" fmla="*/ 383449 h 392732"/>
                  <a:gd name="connsiteX3" fmla="*/ 11129 w 462863"/>
                  <a:gd name="connsiteY3" fmla="*/ 177405 h 392732"/>
                  <a:gd name="connsiteX4" fmla="*/ 254483 w 462863"/>
                  <a:gd name="connsiteY4" fmla="*/ 11616 h 392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863" h="392732">
                    <a:moveTo>
                      <a:pt x="254483" y="11616"/>
                    </a:moveTo>
                    <a:cubicBezTo>
                      <a:pt x="379736" y="22696"/>
                      <a:pt x="473992" y="114988"/>
                      <a:pt x="464875" y="217660"/>
                    </a:cubicBezTo>
                    <a:cubicBezTo>
                      <a:pt x="455758" y="320331"/>
                      <a:pt x="346775" y="394530"/>
                      <a:pt x="221521" y="383449"/>
                    </a:cubicBezTo>
                    <a:cubicBezTo>
                      <a:pt x="96268" y="372369"/>
                      <a:pt x="2012" y="280076"/>
                      <a:pt x="11129" y="177405"/>
                    </a:cubicBezTo>
                    <a:cubicBezTo>
                      <a:pt x="20246" y="74733"/>
                      <a:pt x="129229" y="535"/>
                      <a:pt x="254483" y="11616"/>
                    </a:cubicBezTo>
                    <a:close/>
                  </a:path>
                </a:pathLst>
              </a:custGeom>
              <a:solidFill>
                <a:srgbClr val="E7F9FF"/>
              </a:solidFill>
              <a:ln w="9525" cap="flat">
                <a:noFill/>
                <a:prstDash val="solid"/>
                <a:miter/>
              </a:ln>
            </p:spPr>
            <p:txBody>
              <a:bodyPr rtlCol="0" anchor="ctr"/>
              <a:lstStyle/>
              <a:p>
                <a:endParaRPr lang="en-US" sz="1100"/>
              </a:p>
            </p:txBody>
          </p:sp>
          <p:sp>
            <p:nvSpPr>
              <p:cNvPr id="38" name="Freeform: Shape 37">
                <a:extLst>
                  <a:ext uri="{FF2B5EF4-FFF2-40B4-BE49-F238E27FC236}">
                    <a16:creationId xmlns:a16="http://schemas.microsoft.com/office/drawing/2014/main" id="{9A85EA3E-63CA-4DDB-AE08-A1F402276090}"/>
                  </a:ext>
                </a:extLst>
              </p:cNvPr>
              <p:cNvSpPr/>
              <p:nvPr/>
            </p:nvSpPr>
            <p:spPr>
              <a:xfrm>
                <a:off x="8970196" y="1631981"/>
                <a:ext cx="434811" cy="392733"/>
              </a:xfrm>
              <a:custGeom>
                <a:avLst/>
                <a:gdLst>
                  <a:gd name="connsiteX0" fmla="*/ 238039 w 434810"/>
                  <a:gd name="connsiteY0" fmla="*/ 11617 h 392732"/>
                  <a:gd name="connsiteX1" fmla="*/ 434124 w 434810"/>
                  <a:gd name="connsiteY1" fmla="*/ 217381 h 392732"/>
                  <a:gd name="connsiteX2" fmla="*/ 207181 w 434810"/>
                  <a:gd name="connsiteY2" fmla="*/ 382890 h 392732"/>
                  <a:gd name="connsiteX3" fmla="*/ 11095 w 434810"/>
                  <a:gd name="connsiteY3" fmla="*/ 177126 h 392732"/>
                  <a:gd name="connsiteX4" fmla="*/ 238039 w 434810"/>
                  <a:gd name="connsiteY4" fmla="*/ 11617 h 392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810" h="392732">
                    <a:moveTo>
                      <a:pt x="238039" y="11617"/>
                    </a:moveTo>
                    <a:cubicBezTo>
                      <a:pt x="354877" y="22698"/>
                      <a:pt x="442680" y="114850"/>
                      <a:pt x="434124" y="217381"/>
                    </a:cubicBezTo>
                    <a:cubicBezTo>
                      <a:pt x="425709" y="319912"/>
                      <a:pt x="324019" y="393971"/>
                      <a:pt x="207181" y="382890"/>
                    </a:cubicBezTo>
                    <a:cubicBezTo>
                      <a:pt x="90343" y="371809"/>
                      <a:pt x="2539" y="279657"/>
                      <a:pt x="11095" y="177126"/>
                    </a:cubicBezTo>
                    <a:cubicBezTo>
                      <a:pt x="19511" y="74595"/>
                      <a:pt x="121201" y="537"/>
                      <a:pt x="238039" y="11617"/>
                    </a:cubicBezTo>
                    <a:close/>
                  </a:path>
                </a:pathLst>
              </a:custGeom>
              <a:solidFill>
                <a:srgbClr val="E7F9FF"/>
              </a:solidFill>
              <a:ln w="9525" cap="flat">
                <a:noFill/>
                <a:prstDash val="solid"/>
                <a:miter/>
              </a:ln>
            </p:spPr>
            <p:txBody>
              <a:bodyPr rtlCol="0" anchor="ctr"/>
              <a:lstStyle/>
              <a:p>
                <a:endParaRPr lang="en-US" sz="1100"/>
              </a:p>
            </p:txBody>
          </p:sp>
          <p:sp>
            <p:nvSpPr>
              <p:cNvPr id="39" name="Freeform: Shape 38">
                <a:extLst>
                  <a:ext uri="{FF2B5EF4-FFF2-40B4-BE49-F238E27FC236}">
                    <a16:creationId xmlns:a16="http://schemas.microsoft.com/office/drawing/2014/main" id="{C348AF00-962B-4913-B326-E7623D357F42}"/>
                  </a:ext>
                </a:extLst>
              </p:cNvPr>
              <p:cNvSpPr/>
              <p:nvPr/>
            </p:nvSpPr>
            <p:spPr>
              <a:xfrm>
                <a:off x="8838058" y="1249948"/>
                <a:ext cx="561046" cy="462863"/>
              </a:xfrm>
              <a:custGeom>
                <a:avLst/>
                <a:gdLst>
                  <a:gd name="connsiteX0" fmla="*/ 305096 w 561046"/>
                  <a:gd name="connsiteY0" fmla="*/ 11858 h 462863"/>
                  <a:gd name="connsiteX1" fmla="*/ 559110 w 561046"/>
                  <a:gd name="connsiteY1" fmla="*/ 260683 h 462863"/>
                  <a:gd name="connsiteX2" fmla="*/ 265262 w 561046"/>
                  <a:gd name="connsiteY2" fmla="*/ 460836 h 462863"/>
                  <a:gd name="connsiteX3" fmla="*/ 11248 w 561046"/>
                  <a:gd name="connsiteY3" fmla="*/ 212012 h 462863"/>
                  <a:gd name="connsiteX4" fmla="*/ 305096 w 561046"/>
                  <a:gd name="connsiteY4" fmla="*/ 11858 h 462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046" h="462863">
                    <a:moveTo>
                      <a:pt x="305096" y="11858"/>
                    </a:moveTo>
                    <a:cubicBezTo>
                      <a:pt x="456438" y="25324"/>
                      <a:pt x="570050" y="136691"/>
                      <a:pt x="559110" y="260683"/>
                    </a:cubicBezTo>
                    <a:cubicBezTo>
                      <a:pt x="548169" y="384674"/>
                      <a:pt x="416604" y="474301"/>
                      <a:pt x="265262" y="460836"/>
                    </a:cubicBezTo>
                    <a:cubicBezTo>
                      <a:pt x="113919" y="447371"/>
                      <a:pt x="307" y="336003"/>
                      <a:pt x="11248" y="212012"/>
                    </a:cubicBezTo>
                    <a:cubicBezTo>
                      <a:pt x="22188" y="88021"/>
                      <a:pt x="153754" y="-1607"/>
                      <a:pt x="305096" y="11858"/>
                    </a:cubicBezTo>
                    <a:close/>
                  </a:path>
                </a:pathLst>
              </a:custGeom>
              <a:solidFill>
                <a:srgbClr val="E7F9FF"/>
              </a:solidFill>
              <a:ln w="9525" cap="flat">
                <a:noFill/>
                <a:prstDash val="solid"/>
                <a:miter/>
              </a:ln>
            </p:spPr>
            <p:txBody>
              <a:bodyPr rtlCol="0" anchor="ctr"/>
              <a:lstStyle/>
              <a:p>
                <a:endParaRPr lang="en-US" sz="1100"/>
              </a:p>
            </p:txBody>
          </p:sp>
          <p:sp>
            <p:nvSpPr>
              <p:cNvPr id="40" name="Freeform: Shape 39">
                <a:extLst>
                  <a:ext uri="{FF2B5EF4-FFF2-40B4-BE49-F238E27FC236}">
                    <a16:creationId xmlns:a16="http://schemas.microsoft.com/office/drawing/2014/main" id="{5F073E58-D778-4863-B46C-72A9E1FEDE8B}"/>
                  </a:ext>
                </a:extLst>
              </p:cNvPr>
              <p:cNvSpPr/>
              <p:nvPr/>
            </p:nvSpPr>
            <p:spPr>
              <a:xfrm>
                <a:off x="8585565" y="1449924"/>
                <a:ext cx="462863" cy="392733"/>
              </a:xfrm>
              <a:custGeom>
                <a:avLst/>
                <a:gdLst>
                  <a:gd name="connsiteX0" fmla="*/ 254483 w 462863"/>
                  <a:gd name="connsiteY0" fmla="*/ 11616 h 392732"/>
                  <a:gd name="connsiteX1" fmla="*/ 464875 w 462863"/>
                  <a:gd name="connsiteY1" fmla="*/ 217660 h 392732"/>
                  <a:gd name="connsiteX2" fmla="*/ 221521 w 462863"/>
                  <a:gd name="connsiteY2" fmla="*/ 383449 h 392732"/>
                  <a:gd name="connsiteX3" fmla="*/ 11129 w 462863"/>
                  <a:gd name="connsiteY3" fmla="*/ 177405 h 392732"/>
                  <a:gd name="connsiteX4" fmla="*/ 254483 w 462863"/>
                  <a:gd name="connsiteY4" fmla="*/ 11616 h 392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863" h="392732">
                    <a:moveTo>
                      <a:pt x="254483" y="11616"/>
                    </a:moveTo>
                    <a:cubicBezTo>
                      <a:pt x="379737" y="22696"/>
                      <a:pt x="473992" y="114988"/>
                      <a:pt x="464875" y="217660"/>
                    </a:cubicBezTo>
                    <a:cubicBezTo>
                      <a:pt x="455758" y="320331"/>
                      <a:pt x="346775" y="394530"/>
                      <a:pt x="221521" y="383449"/>
                    </a:cubicBezTo>
                    <a:cubicBezTo>
                      <a:pt x="96268" y="372369"/>
                      <a:pt x="2012" y="280076"/>
                      <a:pt x="11129" y="177405"/>
                    </a:cubicBezTo>
                    <a:cubicBezTo>
                      <a:pt x="20246" y="74733"/>
                      <a:pt x="129229" y="535"/>
                      <a:pt x="254483" y="11616"/>
                    </a:cubicBezTo>
                    <a:close/>
                  </a:path>
                </a:pathLst>
              </a:custGeom>
              <a:solidFill>
                <a:srgbClr val="E7F9FF"/>
              </a:solidFill>
              <a:ln w="9525" cap="flat">
                <a:noFill/>
                <a:prstDash val="solid"/>
                <a:miter/>
              </a:ln>
            </p:spPr>
            <p:txBody>
              <a:bodyPr rtlCol="0" anchor="ctr"/>
              <a:lstStyle/>
              <a:p>
                <a:endParaRPr lang="en-US" sz="1100"/>
              </a:p>
            </p:txBody>
          </p:sp>
          <p:sp>
            <p:nvSpPr>
              <p:cNvPr id="41" name="Freeform: Shape 40">
                <a:extLst>
                  <a:ext uri="{FF2B5EF4-FFF2-40B4-BE49-F238E27FC236}">
                    <a16:creationId xmlns:a16="http://schemas.microsoft.com/office/drawing/2014/main" id="{13157147-0704-46D8-95F5-F90167D9BAA5}"/>
                  </a:ext>
                </a:extLst>
              </p:cNvPr>
              <p:cNvSpPr/>
              <p:nvPr/>
            </p:nvSpPr>
            <p:spPr>
              <a:xfrm>
                <a:off x="8064447" y="1405530"/>
                <a:ext cx="617151" cy="504942"/>
              </a:xfrm>
              <a:custGeom>
                <a:avLst/>
                <a:gdLst>
                  <a:gd name="connsiteX0" fmla="*/ 330270 w 617151"/>
                  <a:gd name="connsiteY0" fmla="*/ 11967 h 504941"/>
                  <a:gd name="connsiteX1" fmla="*/ 606025 w 617151"/>
                  <a:gd name="connsiteY1" fmla="*/ 282111 h 504941"/>
                  <a:gd name="connsiteX2" fmla="*/ 287070 w 617151"/>
                  <a:gd name="connsiteY2" fmla="*/ 499376 h 504941"/>
                  <a:gd name="connsiteX3" fmla="*/ 11316 w 617151"/>
                  <a:gd name="connsiteY3" fmla="*/ 229232 h 504941"/>
                  <a:gd name="connsiteX4" fmla="*/ 330270 w 617151"/>
                  <a:gd name="connsiteY4" fmla="*/ 11967 h 50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7151" h="504941">
                    <a:moveTo>
                      <a:pt x="330270" y="11967"/>
                    </a:moveTo>
                    <a:cubicBezTo>
                      <a:pt x="494517" y="26554"/>
                      <a:pt x="617947" y="147460"/>
                      <a:pt x="606025" y="282111"/>
                    </a:cubicBezTo>
                    <a:cubicBezTo>
                      <a:pt x="594102" y="416762"/>
                      <a:pt x="451316" y="513963"/>
                      <a:pt x="287070" y="499376"/>
                    </a:cubicBezTo>
                    <a:cubicBezTo>
                      <a:pt x="122823" y="484789"/>
                      <a:pt x="-607" y="363883"/>
                      <a:pt x="11316" y="229232"/>
                    </a:cubicBezTo>
                    <a:cubicBezTo>
                      <a:pt x="23238" y="94721"/>
                      <a:pt x="166024" y="-2620"/>
                      <a:pt x="330270" y="11967"/>
                    </a:cubicBezTo>
                    <a:close/>
                  </a:path>
                </a:pathLst>
              </a:custGeom>
              <a:solidFill>
                <a:srgbClr val="E7F9FF"/>
              </a:solidFill>
              <a:ln w="9525" cap="flat">
                <a:noFill/>
                <a:prstDash val="solid"/>
                <a:miter/>
              </a:ln>
            </p:spPr>
            <p:txBody>
              <a:bodyPr rtlCol="0" anchor="ctr"/>
              <a:lstStyle/>
              <a:p>
                <a:endParaRPr lang="en-US" sz="1100"/>
              </a:p>
            </p:txBody>
          </p:sp>
          <p:sp>
            <p:nvSpPr>
              <p:cNvPr id="42" name="Freeform: Shape 41">
                <a:extLst>
                  <a:ext uri="{FF2B5EF4-FFF2-40B4-BE49-F238E27FC236}">
                    <a16:creationId xmlns:a16="http://schemas.microsoft.com/office/drawing/2014/main" id="{F7678E83-7D1C-4FD8-AA3F-36D1E3DEE69B}"/>
                  </a:ext>
                </a:extLst>
              </p:cNvPr>
              <p:cNvSpPr/>
              <p:nvPr/>
            </p:nvSpPr>
            <p:spPr>
              <a:xfrm>
                <a:off x="8430015" y="1214705"/>
                <a:ext cx="462863" cy="392733"/>
              </a:xfrm>
              <a:custGeom>
                <a:avLst/>
                <a:gdLst>
                  <a:gd name="connsiteX0" fmla="*/ 254483 w 462863"/>
                  <a:gd name="connsiteY0" fmla="*/ 11616 h 392732"/>
                  <a:gd name="connsiteX1" fmla="*/ 464875 w 462863"/>
                  <a:gd name="connsiteY1" fmla="*/ 217660 h 392732"/>
                  <a:gd name="connsiteX2" fmla="*/ 221522 w 462863"/>
                  <a:gd name="connsiteY2" fmla="*/ 383449 h 392732"/>
                  <a:gd name="connsiteX3" fmla="*/ 11129 w 462863"/>
                  <a:gd name="connsiteY3" fmla="*/ 177405 h 392732"/>
                  <a:gd name="connsiteX4" fmla="*/ 254483 w 462863"/>
                  <a:gd name="connsiteY4" fmla="*/ 11616 h 392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863" h="392732">
                    <a:moveTo>
                      <a:pt x="254483" y="11616"/>
                    </a:moveTo>
                    <a:cubicBezTo>
                      <a:pt x="379737" y="22696"/>
                      <a:pt x="473992" y="114988"/>
                      <a:pt x="464875" y="217660"/>
                    </a:cubicBezTo>
                    <a:cubicBezTo>
                      <a:pt x="455758" y="320331"/>
                      <a:pt x="346775" y="394530"/>
                      <a:pt x="221522" y="383449"/>
                    </a:cubicBezTo>
                    <a:cubicBezTo>
                      <a:pt x="96268" y="372369"/>
                      <a:pt x="2012" y="280076"/>
                      <a:pt x="11129" y="177405"/>
                    </a:cubicBezTo>
                    <a:cubicBezTo>
                      <a:pt x="20106" y="74733"/>
                      <a:pt x="129089" y="535"/>
                      <a:pt x="254483" y="11616"/>
                    </a:cubicBezTo>
                    <a:close/>
                  </a:path>
                </a:pathLst>
              </a:custGeom>
              <a:solidFill>
                <a:srgbClr val="E7F9FF"/>
              </a:solidFill>
              <a:ln w="9525" cap="flat">
                <a:noFill/>
                <a:prstDash val="solid"/>
                <a:miter/>
              </a:ln>
            </p:spPr>
            <p:txBody>
              <a:bodyPr rtlCol="0" anchor="ctr"/>
              <a:lstStyle/>
              <a:p>
                <a:endParaRPr lang="en-US" sz="1100"/>
              </a:p>
            </p:txBody>
          </p:sp>
          <p:sp>
            <p:nvSpPr>
              <p:cNvPr id="43" name="Freeform: Shape 42">
                <a:extLst>
                  <a:ext uri="{FF2B5EF4-FFF2-40B4-BE49-F238E27FC236}">
                    <a16:creationId xmlns:a16="http://schemas.microsoft.com/office/drawing/2014/main" id="{97901293-11D4-46A5-9C99-45EE7EE49FE6}"/>
                  </a:ext>
                </a:extLst>
              </p:cNvPr>
              <p:cNvSpPr/>
              <p:nvPr/>
            </p:nvSpPr>
            <p:spPr>
              <a:xfrm>
                <a:off x="8051029" y="1209796"/>
                <a:ext cx="462863" cy="392733"/>
              </a:xfrm>
              <a:custGeom>
                <a:avLst/>
                <a:gdLst>
                  <a:gd name="connsiteX0" fmla="*/ 254483 w 462863"/>
                  <a:gd name="connsiteY0" fmla="*/ 11616 h 392732"/>
                  <a:gd name="connsiteX1" fmla="*/ 464875 w 462863"/>
                  <a:gd name="connsiteY1" fmla="*/ 217660 h 392732"/>
                  <a:gd name="connsiteX2" fmla="*/ 221521 w 462863"/>
                  <a:gd name="connsiteY2" fmla="*/ 383449 h 392732"/>
                  <a:gd name="connsiteX3" fmla="*/ 11129 w 462863"/>
                  <a:gd name="connsiteY3" fmla="*/ 177405 h 392732"/>
                  <a:gd name="connsiteX4" fmla="*/ 254483 w 462863"/>
                  <a:gd name="connsiteY4" fmla="*/ 11616 h 392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863" h="392732">
                    <a:moveTo>
                      <a:pt x="254483" y="11616"/>
                    </a:moveTo>
                    <a:cubicBezTo>
                      <a:pt x="379736" y="22696"/>
                      <a:pt x="473992" y="114988"/>
                      <a:pt x="464875" y="217660"/>
                    </a:cubicBezTo>
                    <a:cubicBezTo>
                      <a:pt x="455758" y="320331"/>
                      <a:pt x="346775" y="394530"/>
                      <a:pt x="221521" y="383449"/>
                    </a:cubicBezTo>
                    <a:cubicBezTo>
                      <a:pt x="96268" y="372369"/>
                      <a:pt x="2012" y="280076"/>
                      <a:pt x="11129" y="177405"/>
                    </a:cubicBezTo>
                    <a:cubicBezTo>
                      <a:pt x="20246" y="74733"/>
                      <a:pt x="129229" y="535"/>
                      <a:pt x="254483" y="11616"/>
                    </a:cubicBezTo>
                    <a:close/>
                  </a:path>
                </a:pathLst>
              </a:custGeom>
              <a:solidFill>
                <a:srgbClr val="E7F9FF"/>
              </a:solidFill>
              <a:ln w="9525" cap="flat">
                <a:noFill/>
                <a:prstDash val="solid"/>
                <a:miter/>
              </a:ln>
            </p:spPr>
            <p:txBody>
              <a:bodyPr rtlCol="0" anchor="ctr"/>
              <a:lstStyle/>
              <a:p>
                <a:endParaRPr lang="en-US" sz="1100"/>
              </a:p>
            </p:txBody>
          </p:sp>
          <p:sp>
            <p:nvSpPr>
              <p:cNvPr id="44" name="Freeform: Shape 43">
                <a:extLst>
                  <a:ext uri="{FF2B5EF4-FFF2-40B4-BE49-F238E27FC236}">
                    <a16:creationId xmlns:a16="http://schemas.microsoft.com/office/drawing/2014/main" id="{BB91EF85-873F-4769-A4C4-011D74345427}"/>
                  </a:ext>
                </a:extLst>
              </p:cNvPr>
              <p:cNvSpPr/>
              <p:nvPr/>
            </p:nvSpPr>
            <p:spPr>
              <a:xfrm>
                <a:off x="7768369" y="1338623"/>
                <a:ext cx="378706" cy="322602"/>
              </a:xfrm>
              <a:custGeom>
                <a:avLst/>
                <a:gdLst>
                  <a:gd name="connsiteX0" fmla="*/ 207668 w 378706"/>
                  <a:gd name="connsiteY0" fmla="*/ 11409 h 322601"/>
                  <a:gd name="connsiteX1" fmla="*/ 377664 w 378706"/>
                  <a:gd name="connsiteY1" fmla="*/ 177899 h 322601"/>
                  <a:gd name="connsiteX2" fmla="*/ 181018 w 378706"/>
                  <a:gd name="connsiteY2" fmla="*/ 311849 h 322601"/>
                  <a:gd name="connsiteX3" fmla="*/ 11021 w 378706"/>
                  <a:gd name="connsiteY3" fmla="*/ 145358 h 322601"/>
                  <a:gd name="connsiteX4" fmla="*/ 207668 w 378706"/>
                  <a:gd name="connsiteY4" fmla="*/ 11409 h 322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706" h="322601">
                    <a:moveTo>
                      <a:pt x="207668" y="11409"/>
                    </a:moveTo>
                    <a:cubicBezTo>
                      <a:pt x="308936" y="20385"/>
                      <a:pt x="385098" y="95004"/>
                      <a:pt x="377664" y="177899"/>
                    </a:cubicBezTo>
                    <a:cubicBezTo>
                      <a:pt x="370371" y="260934"/>
                      <a:pt x="282287" y="320826"/>
                      <a:pt x="181018" y="311849"/>
                    </a:cubicBezTo>
                    <a:cubicBezTo>
                      <a:pt x="79749" y="302872"/>
                      <a:pt x="3587" y="228253"/>
                      <a:pt x="11021" y="145358"/>
                    </a:cubicBezTo>
                    <a:cubicBezTo>
                      <a:pt x="18314" y="62464"/>
                      <a:pt x="106399" y="2432"/>
                      <a:pt x="207668" y="11409"/>
                    </a:cubicBezTo>
                    <a:close/>
                  </a:path>
                </a:pathLst>
              </a:custGeom>
              <a:solidFill>
                <a:srgbClr val="E7F9FF"/>
              </a:solidFill>
              <a:ln w="9525" cap="flat">
                <a:noFill/>
                <a:prstDash val="solid"/>
                <a:miter/>
              </a:ln>
            </p:spPr>
            <p:txBody>
              <a:bodyPr rtlCol="0" anchor="ctr"/>
              <a:lstStyle/>
              <a:p>
                <a:endParaRPr lang="en-US" sz="1100"/>
              </a:p>
            </p:txBody>
          </p:sp>
          <p:sp>
            <p:nvSpPr>
              <p:cNvPr id="45" name="Freeform: Shape 44">
                <a:extLst>
                  <a:ext uri="{FF2B5EF4-FFF2-40B4-BE49-F238E27FC236}">
                    <a16:creationId xmlns:a16="http://schemas.microsoft.com/office/drawing/2014/main" id="{CD3BC224-25F2-40EF-B094-B4541B6AD60E}"/>
                  </a:ext>
                </a:extLst>
              </p:cNvPr>
              <p:cNvSpPr/>
              <p:nvPr/>
            </p:nvSpPr>
            <p:spPr>
              <a:xfrm>
                <a:off x="7691632" y="1545511"/>
                <a:ext cx="617151" cy="504942"/>
              </a:xfrm>
              <a:custGeom>
                <a:avLst/>
                <a:gdLst>
                  <a:gd name="connsiteX0" fmla="*/ 330270 w 617151"/>
                  <a:gd name="connsiteY0" fmla="*/ 11967 h 504941"/>
                  <a:gd name="connsiteX1" fmla="*/ 606025 w 617151"/>
                  <a:gd name="connsiteY1" fmla="*/ 282111 h 504941"/>
                  <a:gd name="connsiteX2" fmla="*/ 287070 w 617151"/>
                  <a:gd name="connsiteY2" fmla="*/ 499376 h 504941"/>
                  <a:gd name="connsiteX3" fmla="*/ 11316 w 617151"/>
                  <a:gd name="connsiteY3" fmla="*/ 229232 h 504941"/>
                  <a:gd name="connsiteX4" fmla="*/ 330270 w 617151"/>
                  <a:gd name="connsiteY4" fmla="*/ 11967 h 50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7151" h="504941">
                    <a:moveTo>
                      <a:pt x="330270" y="11967"/>
                    </a:moveTo>
                    <a:cubicBezTo>
                      <a:pt x="494517" y="26554"/>
                      <a:pt x="617947" y="147460"/>
                      <a:pt x="606025" y="282111"/>
                    </a:cubicBezTo>
                    <a:cubicBezTo>
                      <a:pt x="594102" y="416762"/>
                      <a:pt x="451316" y="513963"/>
                      <a:pt x="287070" y="499376"/>
                    </a:cubicBezTo>
                    <a:cubicBezTo>
                      <a:pt x="122823" y="484789"/>
                      <a:pt x="-607" y="363883"/>
                      <a:pt x="11316" y="229232"/>
                    </a:cubicBezTo>
                    <a:cubicBezTo>
                      <a:pt x="23238" y="94721"/>
                      <a:pt x="166164" y="-2620"/>
                      <a:pt x="330270" y="11967"/>
                    </a:cubicBezTo>
                    <a:close/>
                  </a:path>
                </a:pathLst>
              </a:custGeom>
              <a:solidFill>
                <a:srgbClr val="E7F9FF"/>
              </a:solidFill>
              <a:ln w="9525" cap="flat">
                <a:noFill/>
                <a:prstDash val="solid"/>
                <a:miter/>
              </a:ln>
            </p:spPr>
            <p:txBody>
              <a:bodyPr rtlCol="0" anchor="ctr"/>
              <a:lstStyle/>
              <a:p>
                <a:endParaRPr lang="en-US" sz="1100"/>
              </a:p>
            </p:txBody>
          </p:sp>
          <p:sp>
            <p:nvSpPr>
              <p:cNvPr id="46" name="Freeform: Shape 45">
                <a:extLst>
                  <a:ext uri="{FF2B5EF4-FFF2-40B4-BE49-F238E27FC236}">
                    <a16:creationId xmlns:a16="http://schemas.microsoft.com/office/drawing/2014/main" id="{2F00598B-28DC-455A-952E-B25477E53658}"/>
                  </a:ext>
                </a:extLst>
              </p:cNvPr>
              <p:cNvSpPr/>
              <p:nvPr/>
            </p:nvSpPr>
            <p:spPr>
              <a:xfrm>
                <a:off x="8154540" y="1784437"/>
                <a:ext cx="364680" cy="294549"/>
              </a:xfrm>
              <a:custGeom>
                <a:avLst/>
                <a:gdLst>
                  <a:gd name="connsiteX0" fmla="*/ 197678 w 364680"/>
                  <a:gd name="connsiteY0" fmla="*/ 11346 h 294549"/>
                  <a:gd name="connsiteX1" fmla="*/ 358979 w 364680"/>
                  <a:gd name="connsiteY1" fmla="*/ 169281 h 294549"/>
                  <a:gd name="connsiteX2" fmla="*/ 172291 w 364680"/>
                  <a:gd name="connsiteY2" fmla="*/ 296358 h 294549"/>
                  <a:gd name="connsiteX3" fmla="*/ 10990 w 364680"/>
                  <a:gd name="connsiteY3" fmla="*/ 138423 h 294549"/>
                  <a:gd name="connsiteX4" fmla="*/ 197678 w 364680"/>
                  <a:gd name="connsiteY4" fmla="*/ 11346 h 294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680" h="294549">
                    <a:moveTo>
                      <a:pt x="197678" y="11346"/>
                    </a:moveTo>
                    <a:cubicBezTo>
                      <a:pt x="293757" y="19902"/>
                      <a:pt x="365992" y="90594"/>
                      <a:pt x="358979" y="169281"/>
                    </a:cubicBezTo>
                    <a:cubicBezTo>
                      <a:pt x="351966" y="247967"/>
                      <a:pt x="268370" y="304914"/>
                      <a:pt x="172291" y="296358"/>
                    </a:cubicBezTo>
                    <a:cubicBezTo>
                      <a:pt x="76212" y="287802"/>
                      <a:pt x="3977" y="217110"/>
                      <a:pt x="10990" y="138423"/>
                    </a:cubicBezTo>
                    <a:cubicBezTo>
                      <a:pt x="18143" y="59736"/>
                      <a:pt x="101599" y="2930"/>
                      <a:pt x="197678" y="11346"/>
                    </a:cubicBezTo>
                    <a:close/>
                  </a:path>
                </a:pathLst>
              </a:custGeom>
              <a:solidFill>
                <a:srgbClr val="E7F9FF"/>
              </a:solidFill>
              <a:ln w="9525" cap="flat">
                <a:noFill/>
                <a:prstDash val="solid"/>
                <a:miter/>
              </a:ln>
            </p:spPr>
            <p:txBody>
              <a:bodyPr rtlCol="0" anchor="ctr"/>
              <a:lstStyle/>
              <a:p>
                <a:endParaRPr lang="en-US" sz="1100"/>
              </a:p>
            </p:txBody>
          </p:sp>
          <p:sp>
            <p:nvSpPr>
              <p:cNvPr id="47" name="Freeform: Shape 46">
                <a:extLst>
                  <a:ext uri="{FF2B5EF4-FFF2-40B4-BE49-F238E27FC236}">
                    <a16:creationId xmlns:a16="http://schemas.microsoft.com/office/drawing/2014/main" id="{F63A14B6-8A86-4C42-9D49-9A691F2E012F}"/>
                  </a:ext>
                </a:extLst>
              </p:cNvPr>
              <p:cNvSpPr/>
              <p:nvPr/>
            </p:nvSpPr>
            <p:spPr>
              <a:xfrm>
                <a:off x="7279403" y="1479027"/>
                <a:ext cx="617151" cy="504942"/>
              </a:xfrm>
              <a:custGeom>
                <a:avLst/>
                <a:gdLst>
                  <a:gd name="connsiteX0" fmla="*/ 330270 w 617151"/>
                  <a:gd name="connsiteY0" fmla="*/ 11967 h 504941"/>
                  <a:gd name="connsiteX1" fmla="*/ 606025 w 617151"/>
                  <a:gd name="connsiteY1" fmla="*/ 282111 h 504941"/>
                  <a:gd name="connsiteX2" fmla="*/ 287070 w 617151"/>
                  <a:gd name="connsiteY2" fmla="*/ 499376 h 504941"/>
                  <a:gd name="connsiteX3" fmla="*/ 11316 w 617151"/>
                  <a:gd name="connsiteY3" fmla="*/ 229232 h 504941"/>
                  <a:gd name="connsiteX4" fmla="*/ 330270 w 617151"/>
                  <a:gd name="connsiteY4" fmla="*/ 11967 h 50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7151" h="504941">
                    <a:moveTo>
                      <a:pt x="330270" y="11967"/>
                    </a:moveTo>
                    <a:cubicBezTo>
                      <a:pt x="494517" y="26554"/>
                      <a:pt x="617947" y="147460"/>
                      <a:pt x="606025" y="282111"/>
                    </a:cubicBezTo>
                    <a:cubicBezTo>
                      <a:pt x="594102" y="416762"/>
                      <a:pt x="451316" y="513963"/>
                      <a:pt x="287070" y="499376"/>
                    </a:cubicBezTo>
                    <a:cubicBezTo>
                      <a:pt x="122823" y="484789"/>
                      <a:pt x="-607" y="363883"/>
                      <a:pt x="11316" y="229232"/>
                    </a:cubicBezTo>
                    <a:cubicBezTo>
                      <a:pt x="23238" y="94721"/>
                      <a:pt x="166024" y="-2620"/>
                      <a:pt x="330270" y="11967"/>
                    </a:cubicBezTo>
                    <a:close/>
                  </a:path>
                </a:pathLst>
              </a:custGeom>
              <a:solidFill>
                <a:srgbClr val="E7F9FF"/>
              </a:solidFill>
              <a:ln w="9525" cap="flat">
                <a:noFill/>
                <a:prstDash val="solid"/>
                <a:miter/>
              </a:ln>
            </p:spPr>
            <p:txBody>
              <a:bodyPr rtlCol="0" anchor="ctr"/>
              <a:lstStyle/>
              <a:p>
                <a:endParaRPr lang="en-US" sz="1100"/>
              </a:p>
            </p:txBody>
          </p:sp>
          <p:sp>
            <p:nvSpPr>
              <p:cNvPr id="48" name="Freeform: Shape 47">
                <a:extLst>
                  <a:ext uri="{FF2B5EF4-FFF2-40B4-BE49-F238E27FC236}">
                    <a16:creationId xmlns:a16="http://schemas.microsoft.com/office/drawing/2014/main" id="{970DCCB1-AA77-4190-9C46-1E9283ACFFE7}"/>
                  </a:ext>
                </a:extLst>
              </p:cNvPr>
              <p:cNvSpPr/>
              <p:nvPr/>
            </p:nvSpPr>
            <p:spPr>
              <a:xfrm>
                <a:off x="9538246" y="1994671"/>
                <a:ext cx="462863" cy="378706"/>
              </a:xfrm>
              <a:custGeom>
                <a:avLst/>
                <a:gdLst>
                  <a:gd name="connsiteX0" fmla="*/ 248989 w 462863"/>
                  <a:gd name="connsiteY0" fmla="*/ 10523 h 378706"/>
                  <a:gd name="connsiteX1" fmla="*/ 454893 w 462863"/>
                  <a:gd name="connsiteY1" fmla="*/ 192021 h 378706"/>
                  <a:gd name="connsiteX2" fmla="*/ 217009 w 462863"/>
                  <a:gd name="connsiteY2" fmla="*/ 371556 h 378706"/>
                  <a:gd name="connsiteX3" fmla="*/ 11106 w 462863"/>
                  <a:gd name="connsiteY3" fmla="*/ 190057 h 378706"/>
                  <a:gd name="connsiteX4" fmla="*/ 248989 w 462863"/>
                  <a:gd name="connsiteY4" fmla="*/ 10523 h 3787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863" h="378706">
                    <a:moveTo>
                      <a:pt x="248989" y="10523"/>
                    </a:moveTo>
                    <a:cubicBezTo>
                      <a:pt x="371578" y="11084"/>
                      <a:pt x="463730" y="92435"/>
                      <a:pt x="454893" y="192021"/>
                    </a:cubicBezTo>
                    <a:cubicBezTo>
                      <a:pt x="446057" y="291747"/>
                      <a:pt x="339458" y="372117"/>
                      <a:pt x="217009" y="371556"/>
                    </a:cubicBezTo>
                    <a:cubicBezTo>
                      <a:pt x="94421" y="370995"/>
                      <a:pt x="2269" y="289643"/>
                      <a:pt x="11106" y="190057"/>
                    </a:cubicBezTo>
                    <a:cubicBezTo>
                      <a:pt x="19802" y="90331"/>
                      <a:pt x="126401" y="9961"/>
                      <a:pt x="248989" y="10523"/>
                    </a:cubicBezTo>
                    <a:close/>
                  </a:path>
                </a:pathLst>
              </a:custGeom>
              <a:solidFill>
                <a:srgbClr val="126990"/>
              </a:solidFill>
              <a:ln w="9525" cap="flat">
                <a:noFill/>
                <a:prstDash val="solid"/>
                <a:miter/>
              </a:ln>
            </p:spPr>
            <p:txBody>
              <a:bodyPr rtlCol="0" anchor="ctr"/>
              <a:lstStyle/>
              <a:p>
                <a:endParaRPr lang="en-US" sz="1100"/>
              </a:p>
            </p:txBody>
          </p:sp>
          <p:sp>
            <p:nvSpPr>
              <p:cNvPr id="49" name="Freeform: Shape 48">
                <a:extLst>
                  <a:ext uri="{FF2B5EF4-FFF2-40B4-BE49-F238E27FC236}">
                    <a16:creationId xmlns:a16="http://schemas.microsoft.com/office/drawing/2014/main" id="{8EEECCF7-4927-46F8-8800-6D09BEAC7824}"/>
                  </a:ext>
                </a:extLst>
              </p:cNvPr>
              <p:cNvSpPr/>
              <p:nvPr/>
            </p:nvSpPr>
            <p:spPr>
              <a:xfrm>
                <a:off x="9293123" y="1837997"/>
                <a:ext cx="518968" cy="420785"/>
              </a:xfrm>
              <a:custGeom>
                <a:avLst/>
                <a:gdLst>
                  <a:gd name="connsiteX0" fmla="*/ 282597 w 518967"/>
                  <a:gd name="connsiteY0" fmla="*/ 10524 h 420784"/>
                  <a:gd name="connsiteX1" fmla="*/ 517395 w 518967"/>
                  <a:gd name="connsiteY1" fmla="*/ 217550 h 420784"/>
                  <a:gd name="connsiteX2" fmla="*/ 245989 w 518967"/>
                  <a:gd name="connsiteY2" fmla="*/ 422192 h 420784"/>
                  <a:gd name="connsiteX3" fmla="*/ 11191 w 518967"/>
                  <a:gd name="connsiteY3" fmla="*/ 215165 h 420784"/>
                  <a:gd name="connsiteX4" fmla="*/ 282597 w 518967"/>
                  <a:gd name="connsiteY4" fmla="*/ 10524 h 420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8967" h="420784">
                    <a:moveTo>
                      <a:pt x="282597" y="10524"/>
                    </a:moveTo>
                    <a:cubicBezTo>
                      <a:pt x="422438" y="11225"/>
                      <a:pt x="527494" y="103938"/>
                      <a:pt x="517395" y="217550"/>
                    </a:cubicBezTo>
                    <a:cubicBezTo>
                      <a:pt x="507296" y="331302"/>
                      <a:pt x="385830" y="422893"/>
                      <a:pt x="245989" y="422192"/>
                    </a:cubicBezTo>
                    <a:cubicBezTo>
                      <a:pt x="106148" y="421490"/>
                      <a:pt x="1092" y="328777"/>
                      <a:pt x="11191" y="215165"/>
                    </a:cubicBezTo>
                    <a:cubicBezTo>
                      <a:pt x="21290" y="101413"/>
                      <a:pt x="142756" y="9822"/>
                      <a:pt x="282597" y="10524"/>
                    </a:cubicBezTo>
                    <a:close/>
                  </a:path>
                </a:pathLst>
              </a:custGeom>
              <a:solidFill>
                <a:srgbClr val="126990"/>
              </a:solidFill>
              <a:ln w="9525" cap="flat">
                <a:noFill/>
                <a:prstDash val="solid"/>
                <a:miter/>
              </a:ln>
            </p:spPr>
            <p:txBody>
              <a:bodyPr rtlCol="0" anchor="ctr"/>
              <a:lstStyle/>
              <a:p>
                <a:endParaRPr lang="en-US" sz="1100"/>
              </a:p>
            </p:txBody>
          </p:sp>
          <p:sp>
            <p:nvSpPr>
              <p:cNvPr id="50" name="Freeform: Shape 49">
                <a:extLst>
                  <a:ext uri="{FF2B5EF4-FFF2-40B4-BE49-F238E27FC236}">
                    <a16:creationId xmlns:a16="http://schemas.microsoft.com/office/drawing/2014/main" id="{EDB3F6C1-FFBA-4C28-A40F-CD15FA33A726}"/>
                  </a:ext>
                </a:extLst>
              </p:cNvPr>
              <p:cNvSpPr/>
              <p:nvPr/>
            </p:nvSpPr>
            <p:spPr>
              <a:xfrm>
                <a:off x="8959355" y="2005471"/>
                <a:ext cx="476889" cy="392733"/>
              </a:xfrm>
              <a:custGeom>
                <a:avLst/>
                <a:gdLst>
                  <a:gd name="connsiteX0" fmla="*/ 259119 w 476889"/>
                  <a:gd name="connsiteY0" fmla="*/ 10522 h 392732"/>
                  <a:gd name="connsiteX1" fmla="*/ 473719 w 476889"/>
                  <a:gd name="connsiteY1" fmla="*/ 199735 h 392732"/>
                  <a:gd name="connsiteX2" fmla="*/ 225736 w 476889"/>
                  <a:gd name="connsiteY2" fmla="*/ 386844 h 392732"/>
                  <a:gd name="connsiteX3" fmla="*/ 11136 w 476889"/>
                  <a:gd name="connsiteY3" fmla="*/ 197631 h 392732"/>
                  <a:gd name="connsiteX4" fmla="*/ 259119 w 476889"/>
                  <a:gd name="connsiteY4" fmla="*/ 10522 h 392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889" h="392732">
                    <a:moveTo>
                      <a:pt x="259119" y="10522"/>
                    </a:moveTo>
                    <a:cubicBezTo>
                      <a:pt x="386897" y="11083"/>
                      <a:pt x="482976" y="95802"/>
                      <a:pt x="473719" y="199735"/>
                    </a:cubicBezTo>
                    <a:cubicBezTo>
                      <a:pt x="464462" y="303669"/>
                      <a:pt x="353515" y="387406"/>
                      <a:pt x="225736" y="386844"/>
                    </a:cubicBezTo>
                    <a:cubicBezTo>
                      <a:pt x="97958" y="386283"/>
                      <a:pt x="1879" y="301565"/>
                      <a:pt x="11136" y="197631"/>
                    </a:cubicBezTo>
                    <a:cubicBezTo>
                      <a:pt x="20394" y="93698"/>
                      <a:pt x="131340" y="9961"/>
                      <a:pt x="259119" y="10522"/>
                    </a:cubicBezTo>
                    <a:close/>
                  </a:path>
                </a:pathLst>
              </a:custGeom>
              <a:solidFill>
                <a:srgbClr val="126990"/>
              </a:solidFill>
              <a:ln w="9525" cap="flat">
                <a:noFill/>
                <a:prstDash val="solid"/>
                <a:miter/>
              </a:ln>
            </p:spPr>
            <p:txBody>
              <a:bodyPr rtlCol="0" anchor="ctr"/>
              <a:lstStyle/>
              <a:p>
                <a:endParaRPr lang="en-US" sz="1100"/>
              </a:p>
            </p:txBody>
          </p:sp>
          <p:sp>
            <p:nvSpPr>
              <p:cNvPr id="51" name="Freeform: Shape 50">
                <a:extLst>
                  <a:ext uri="{FF2B5EF4-FFF2-40B4-BE49-F238E27FC236}">
                    <a16:creationId xmlns:a16="http://schemas.microsoft.com/office/drawing/2014/main" id="{37DD43EA-1C45-430B-84B2-51389A79C9E5}"/>
                  </a:ext>
                </a:extLst>
              </p:cNvPr>
              <p:cNvSpPr/>
              <p:nvPr/>
            </p:nvSpPr>
            <p:spPr>
              <a:xfrm>
                <a:off x="8668539" y="1778246"/>
                <a:ext cx="518968" cy="420785"/>
              </a:xfrm>
              <a:custGeom>
                <a:avLst/>
                <a:gdLst>
                  <a:gd name="connsiteX0" fmla="*/ 282597 w 518967"/>
                  <a:gd name="connsiteY0" fmla="*/ 10524 h 420784"/>
                  <a:gd name="connsiteX1" fmla="*/ 517395 w 518967"/>
                  <a:gd name="connsiteY1" fmla="*/ 217550 h 420784"/>
                  <a:gd name="connsiteX2" fmla="*/ 245989 w 518967"/>
                  <a:gd name="connsiteY2" fmla="*/ 422192 h 420784"/>
                  <a:gd name="connsiteX3" fmla="*/ 11191 w 518967"/>
                  <a:gd name="connsiteY3" fmla="*/ 215165 h 420784"/>
                  <a:gd name="connsiteX4" fmla="*/ 282597 w 518967"/>
                  <a:gd name="connsiteY4" fmla="*/ 10524 h 420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8967" h="420784">
                    <a:moveTo>
                      <a:pt x="282597" y="10524"/>
                    </a:moveTo>
                    <a:cubicBezTo>
                      <a:pt x="422438" y="11225"/>
                      <a:pt x="527494" y="103938"/>
                      <a:pt x="517395" y="217550"/>
                    </a:cubicBezTo>
                    <a:cubicBezTo>
                      <a:pt x="507296" y="331302"/>
                      <a:pt x="385830" y="422893"/>
                      <a:pt x="245989" y="422192"/>
                    </a:cubicBezTo>
                    <a:cubicBezTo>
                      <a:pt x="106148" y="421490"/>
                      <a:pt x="1092" y="328777"/>
                      <a:pt x="11191" y="215165"/>
                    </a:cubicBezTo>
                    <a:cubicBezTo>
                      <a:pt x="21290" y="101413"/>
                      <a:pt x="142756" y="9822"/>
                      <a:pt x="282597" y="10524"/>
                    </a:cubicBezTo>
                    <a:close/>
                  </a:path>
                </a:pathLst>
              </a:custGeom>
              <a:solidFill>
                <a:srgbClr val="126990"/>
              </a:solidFill>
              <a:ln w="9525" cap="flat">
                <a:noFill/>
                <a:prstDash val="solid"/>
                <a:miter/>
              </a:ln>
            </p:spPr>
            <p:txBody>
              <a:bodyPr rtlCol="0" anchor="ctr"/>
              <a:lstStyle/>
              <a:p>
                <a:endParaRPr lang="en-US" sz="1100"/>
              </a:p>
            </p:txBody>
          </p:sp>
          <p:sp>
            <p:nvSpPr>
              <p:cNvPr id="52" name="Freeform: Shape 51">
                <a:extLst>
                  <a:ext uri="{FF2B5EF4-FFF2-40B4-BE49-F238E27FC236}">
                    <a16:creationId xmlns:a16="http://schemas.microsoft.com/office/drawing/2014/main" id="{EE2C0995-DCA3-419E-A94B-D0F386A269BD}"/>
                  </a:ext>
                </a:extLst>
              </p:cNvPr>
              <p:cNvSpPr/>
              <p:nvPr/>
            </p:nvSpPr>
            <p:spPr>
              <a:xfrm>
                <a:off x="8441050" y="2010252"/>
                <a:ext cx="673256" cy="547020"/>
              </a:xfrm>
              <a:custGeom>
                <a:avLst/>
                <a:gdLst>
                  <a:gd name="connsiteX0" fmla="*/ 367095 w 673255"/>
                  <a:gd name="connsiteY0" fmla="*/ 10526 h 547020"/>
                  <a:gd name="connsiteX1" fmla="*/ 674969 w 673255"/>
                  <a:gd name="connsiteY1" fmla="*/ 281932 h 547020"/>
                  <a:gd name="connsiteX2" fmla="*/ 319266 w 673255"/>
                  <a:gd name="connsiteY2" fmla="*/ 550253 h 547020"/>
                  <a:gd name="connsiteX3" fmla="*/ 11392 w 673255"/>
                  <a:gd name="connsiteY3" fmla="*/ 278846 h 547020"/>
                  <a:gd name="connsiteX4" fmla="*/ 367095 w 673255"/>
                  <a:gd name="connsiteY4" fmla="*/ 10526 h 547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3255" h="547020">
                    <a:moveTo>
                      <a:pt x="367095" y="10526"/>
                    </a:moveTo>
                    <a:cubicBezTo>
                      <a:pt x="550277" y="11367"/>
                      <a:pt x="688154" y="132834"/>
                      <a:pt x="674969" y="281932"/>
                    </a:cubicBezTo>
                    <a:cubicBezTo>
                      <a:pt x="661785" y="431030"/>
                      <a:pt x="502448" y="551094"/>
                      <a:pt x="319266" y="550253"/>
                    </a:cubicBezTo>
                    <a:cubicBezTo>
                      <a:pt x="136084" y="549411"/>
                      <a:pt x="-1793" y="427944"/>
                      <a:pt x="11392" y="278846"/>
                    </a:cubicBezTo>
                    <a:cubicBezTo>
                      <a:pt x="24576" y="129748"/>
                      <a:pt x="183773" y="9544"/>
                      <a:pt x="367095" y="10526"/>
                    </a:cubicBezTo>
                    <a:close/>
                  </a:path>
                </a:pathLst>
              </a:custGeom>
              <a:solidFill>
                <a:srgbClr val="126990"/>
              </a:solidFill>
              <a:ln w="9525" cap="flat">
                <a:noFill/>
                <a:prstDash val="solid"/>
                <a:miter/>
              </a:ln>
            </p:spPr>
            <p:txBody>
              <a:bodyPr rtlCol="0" anchor="ctr"/>
              <a:lstStyle/>
              <a:p>
                <a:endParaRPr lang="en-US" sz="1100"/>
              </a:p>
            </p:txBody>
          </p:sp>
          <p:sp>
            <p:nvSpPr>
              <p:cNvPr id="53" name="Freeform: Shape 52">
                <a:extLst>
                  <a:ext uri="{FF2B5EF4-FFF2-40B4-BE49-F238E27FC236}">
                    <a16:creationId xmlns:a16="http://schemas.microsoft.com/office/drawing/2014/main" id="{7519919E-1F77-4079-A36E-07A4A246AFA7}"/>
                  </a:ext>
                </a:extLst>
              </p:cNvPr>
              <p:cNvSpPr/>
              <p:nvPr/>
            </p:nvSpPr>
            <p:spPr>
              <a:xfrm>
                <a:off x="7713717" y="1987095"/>
                <a:ext cx="673256" cy="547020"/>
              </a:xfrm>
              <a:custGeom>
                <a:avLst/>
                <a:gdLst>
                  <a:gd name="connsiteX0" fmla="*/ 367095 w 673255"/>
                  <a:gd name="connsiteY0" fmla="*/ 10524 h 547020"/>
                  <a:gd name="connsiteX1" fmla="*/ 674969 w 673255"/>
                  <a:gd name="connsiteY1" fmla="*/ 281930 h 547020"/>
                  <a:gd name="connsiteX2" fmla="*/ 319266 w 673255"/>
                  <a:gd name="connsiteY2" fmla="*/ 550251 h 547020"/>
                  <a:gd name="connsiteX3" fmla="*/ 11392 w 673255"/>
                  <a:gd name="connsiteY3" fmla="*/ 278845 h 547020"/>
                  <a:gd name="connsiteX4" fmla="*/ 367095 w 673255"/>
                  <a:gd name="connsiteY4" fmla="*/ 10524 h 547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3255" h="547020">
                    <a:moveTo>
                      <a:pt x="367095" y="10524"/>
                    </a:moveTo>
                    <a:cubicBezTo>
                      <a:pt x="550277" y="11366"/>
                      <a:pt x="688154" y="132832"/>
                      <a:pt x="674969" y="281930"/>
                    </a:cubicBezTo>
                    <a:cubicBezTo>
                      <a:pt x="661785" y="431028"/>
                      <a:pt x="502448" y="551093"/>
                      <a:pt x="319266" y="550251"/>
                    </a:cubicBezTo>
                    <a:cubicBezTo>
                      <a:pt x="136084" y="549409"/>
                      <a:pt x="-1793" y="427943"/>
                      <a:pt x="11392" y="278845"/>
                    </a:cubicBezTo>
                    <a:cubicBezTo>
                      <a:pt x="24717" y="129887"/>
                      <a:pt x="183913" y="9682"/>
                      <a:pt x="367095" y="10524"/>
                    </a:cubicBezTo>
                    <a:close/>
                  </a:path>
                </a:pathLst>
              </a:custGeom>
              <a:solidFill>
                <a:srgbClr val="126990"/>
              </a:solidFill>
              <a:ln w="9525" cap="flat">
                <a:noFill/>
                <a:prstDash val="solid"/>
                <a:miter/>
              </a:ln>
            </p:spPr>
            <p:txBody>
              <a:bodyPr rtlCol="0" anchor="ctr"/>
              <a:lstStyle/>
              <a:p>
                <a:endParaRPr lang="en-US" sz="1100"/>
              </a:p>
            </p:txBody>
          </p:sp>
          <p:sp>
            <p:nvSpPr>
              <p:cNvPr id="54" name="Freeform: Shape 53">
                <a:extLst>
                  <a:ext uri="{FF2B5EF4-FFF2-40B4-BE49-F238E27FC236}">
                    <a16:creationId xmlns:a16="http://schemas.microsoft.com/office/drawing/2014/main" id="{BABB706A-B192-4C81-B5E9-3378EA49E05F}"/>
                  </a:ext>
                </a:extLst>
              </p:cNvPr>
              <p:cNvSpPr/>
              <p:nvPr/>
            </p:nvSpPr>
            <p:spPr>
              <a:xfrm>
                <a:off x="8227857" y="2246440"/>
                <a:ext cx="406759" cy="336628"/>
              </a:xfrm>
              <a:custGeom>
                <a:avLst/>
                <a:gdLst>
                  <a:gd name="connsiteX0" fmla="*/ 219178 w 406758"/>
                  <a:gd name="connsiteY0" fmla="*/ 10523 h 336627"/>
                  <a:gd name="connsiteX1" fmla="*/ 399274 w 406758"/>
                  <a:gd name="connsiteY1" fmla="*/ 169299 h 336627"/>
                  <a:gd name="connsiteX2" fmla="*/ 191126 w 406758"/>
                  <a:gd name="connsiteY2" fmla="*/ 326252 h 336627"/>
                  <a:gd name="connsiteX3" fmla="*/ 11030 w 406758"/>
                  <a:gd name="connsiteY3" fmla="*/ 167476 h 336627"/>
                  <a:gd name="connsiteX4" fmla="*/ 219178 w 406758"/>
                  <a:gd name="connsiteY4" fmla="*/ 10523 h 336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758" h="336627">
                    <a:moveTo>
                      <a:pt x="219178" y="10523"/>
                    </a:moveTo>
                    <a:cubicBezTo>
                      <a:pt x="326338" y="11084"/>
                      <a:pt x="406989" y="82056"/>
                      <a:pt x="399274" y="169299"/>
                    </a:cubicBezTo>
                    <a:cubicBezTo>
                      <a:pt x="391560" y="256542"/>
                      <a:pt x="298426" y="326813"/>
                      <a:pt x="191126" y="326252"/>
                    </a:cubicBezTo>
                    <a:cubicBezTo>
                      <a:pt x="83966" y="325691"/>
                      <a:pt x="3316" y="254718"/>
                      <a:pt x="11030" y="167476"/>
                    </a:cubicBezTo>
                    <a:cubicBezTo>
                      <a:pt x="18885" y="80233"/>
                      <a:pt x="112018" y="9962"/>
                      <a:pt x="219178" y="10523"/>
                    </a:cubicBezTo>
                    <a:close/>
                  </a:path>
                </a:pathLst>
              </a:custGeom>
              <a:solidFill>
                <a:srgbClr val="126990"/>
              </a:solidFill>
              <a:ln w="9525" cap="flat">
                <a:noFill/>
                <a:prstDash val="solid"/>
                <a:miter/>
              </a:ln>
            </p:spPr>
            <p:txBody>
              <a:bodyPr rtlCol="0" anchor="ctr"/>
              <a:lstStyle/>
              <a:p>
                <a:endParaRPr lang="en-US" sz="1100"/>
              </a:p>
            </p:txBody>
          </p:sp>
          <p:sp>
            <p:nvSpPr>
              <p:cNvPr id="55" name="Freeform: Shape 54">
                <a:extLst>
                  <a:ext uri="{FF2B5EF4-FFF2-40B4-BE49-F238E27FC236}">
                    <a16:creationId xmlns:a16="http://schemas.microsoft.com/office/drawing/2014/main" id="{C773A2FF-BEA7-445A-9EF9-652198E34E90}"/>
                  </a:ext>
                </a:extLst>
              </p:cNvPr>
              <p:cNvSpPr/>
              <p:nvPr/>
            </p:nvSpPr>
            <p:spPr>
              <a:xfrm>
                <a:off x="7288444" y="1941089"/>
                <a:ext cx="673256" cy="547020"/>
              </a:xfrm>
              <a:custGeom>
                <a:avLst/>
                <a:gdLst>
                  <a:gd name="connsiteX0" fmla="*/ 367095 w 673255"/>
                  <a:gd name="connsiteY0" fmla="*/ 10524 h 547020"/>
                  <a:gd name="connsiteX1" fmla="*/ 674969 w 673255"/>
                  <a:gd name="connsiteY1" fmla="*/ 281930 h 547020"/>
                  <a:gd name="connsiteX2" fmla="*/ 319266 w 673255"/>
                  <a:gd name="connsiteY2" fmla="*/ 550251 h 547020"/>
                  <a:gd name="connsiteX3" fmla="*/ 11392 w 673255"/>
                  <a:gd name="connsiteY3" fmla="*/ 278845 h 547020"/>
                  <a:gd name="connsiteX4" fmla="*/ 367095 w 673255"/>
                  <a:gd name="connsiteY4" fmla="*/ 10524 h 547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3255" h="547020">
                    <a:moveTo>
                      <a:pt x="367095" y="10524"/>
                    </a:moveTo>
                    <a:cubicBezTo>
                      <a:pt x="550277" y="11366"/>
                      <a:pt x="688154" y="132832"/>
                      <a:pt x="674969" y="281930"/>
                    </a:cubicBezTo>
                    <a:cubicBezTo>
                      <a:pt x="661785" y="431028"/>
                      <a:pt x="502448" y="551092"/>
                      <a:pt x="319266" y="550251"/>
                    </a:cubicBezTo>
                    <a:cubicBezTo>
                      <a:pt x="136084" y="549409"/>
                      <a:pt x="-1793" y="427943"/>
                      <a:pt x="11392" y="278845"/>
                    </a:cubicBezTo>
                    <a:cubicBezTo>
                      <a:pt x="24576" y="129887"/>
                      <a:pt x="183773" y="9682"/>
                      <a:pt x="367095" y="10524"/>
                    </a:cubicBezTo>
                    <a:close/>
                  </a:path>
                </a:pathLst>
              </a:custGeom>
              <a:solidFill>
                <a:srgbClr val="126990"/>
              </a:solidFill>
              <a:ln w="9525" cap="flat">
                <a:noFill/>
                <a:prstDash val="solid"/>
                <a:miter/>
              </a:ln>
            </p:spPr>
            <p:txBody>
              <a:bodyPr rtlCol="0" anchor="ctr"/>
              <a:lstStyle/>
              <a:p>
                <a:endParaRPr lang="en-US" sz="1100"/>
              </a:p>
            </p:txBody>
          </p:sp>
          <p:sp>
            <p:nvSpPr>
              <p:cNvPr id="56" name="Freeform: Shape 55">
                <a:extLst>
                  <a:ext uri="{FF2B5EF4-FFF2-40B4-BE49-F238E27FC236}">
                    <a16:creationId xmlns:a16="http://schemas.microsoft.com/office/drawing/2014/main" id="{DDAC753E-097A-4753-9900-018347282361}"/>
                  </a:ext>
                </a:extLst>
              </p:cNvPr>
              <p:cNvSpPr/>
              <p:nvPr/>
            </p:nvSpPr>
            <p:spPr>
              <a:xfrm>
                <a:off x="9298449" y="1799465"/>
                <a:ext cx="518968" cy="434811"/>
              </a:xfrm>
              <a:custGeom>
                <a:avLst/>
                <a:gdLst>
                  <a:gd name="connsiteX0" fmla="*/ 280637 w 518967"/>
                  <a:gd name="connsiteY0" fmla="*/ 11746 h 434811"/>
                  <a:gd name="connsiteX1" fmla="*/ 513612 w 518967"/>
                  <a:gd name="connsiteY1" fmla="*/ 239952 h 434811"/>
                  <a:gd name="connsiteX2" fmla="*/ 244169 w 518967"/>
                  <a:gd name="connsiteY2" fmla="*/ 423555 h 434811"/>
                  <a:gd name="connsiteX3" fmla="*/ 11195 w 518967"/>
                  <a:gd name="connsiteY3" fmla="*/ 195349 h 434811"/>
                  <a:gd name="connsiteX4" fmla="*/ 280637 w 518967"/>
                  <a:gd name="connsiteY4" fmla="*/ 11746 h 434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8967" h="434811">
                    <a:moveTo>
                      <a:pt x="280637" y="11746"/>
                    </a:moveTo>
                    <a:cubicBezTo>
                      <a:pt x="419356" y="24089"/>
                      <a:pt x="523711" y="126200"/>
                      <a:pt x="513612" y="239952"/>
                    </a:cubicBezTo>
                    <a:cubicBezTo>
                      <a:pt x="503513" y="353704"/>
                      <a:pt x="382888" y="435898"/>
                      <a:pt x="244169" y="423555"/>
                    </a:cubicBezTo>
                    <a:cubicBezTo>
                      <a:pt x="105451" y="411212"/>
                      <a:pt x="1096" y="309101"/>
                      <a:pt x="11195" y="195349"/>
                    </a:cubicBezTo>
                    <a:cubicBezTo>
                      <a:pt x="21153" y="81597"/>
                      <a:pt x="141778" y="-597"/>
                      <a:pt x="280637" y="11746"/>
                    </a:cubicBezTo>
                    <a:close/>
                  </a:path>
                </a:pathLst>
              </a:custGeom>
              <a:solidFill>
                <a:srgbClr val="98DEFF"/>
              </a:solidFill>
              <a:ln w="9525" cap="flat">
                <a:noFill/>
                <a:prstDash val="solid"/>
                <a:miter/>
              </a:ln>
            </p:spPr>
            <p:txBody>
              <a:bodyPr rtlCol="0" anchor="ctr"/>
              <a:lstStyle/>
              <a:p>
                <a:endParaRPr lang="en-US" sz="1100"/>
              </a:p>
            </p:txBody>
          </p:sp>
          <p:sp>
            <p:nvSpPr>
              <p:cNvPr id="57" name="Freeform: Shape 56">
                <a:extLst>
                  <a:ext uri="{FF2B5EF4-FFF2-40B4-BE49-F238E27FC236}">
                    <a16:creationId xmlns:a16="http://schemas.microsoft.com/office/drawing/2014/main" id="{84879140-562B-4064-AE6B-754219E08E74}"/>
                  </a:ext>
                </a:extLst>
              </p:cNvPr>
              <p:cNvSpPr/>
              <p:nvPr/>
            </p:nvSpPr>
            <p:spPr>
              <a:xfrm>
                <a:off x="9043474" y="1944934"/>
                <a:ext cx="406759" cy="336628"/>
              </a:xfrm>
              <a:custGeom>
                <a:avLst/>
                <a:gdLst>
                  <a:gd name="connsiteX0" fmla="*/ 217639 w 406758"/>
                  <a:gd name="connsiteY0" fmla="*/ 11448 h 336627"/>
                  <a:gd name="connsiteX1" fmla="*/ 396333 w 406758"/>
                  <a:gd name="connsiteY1" fmla="*/ 186355 h 336627"/>
                  <a:gd name="connsiteX2" fmla="*/ 189727 w 406758"/>
                  <a:gd name="connsiteY2" fmla="*/ 327177 h 336627"/>
                  <a:gd name="connsiteX3" fmla="*/ 11034 w 406758"/>
                  <a:gd name="connsiteY3" fmla="*/ 152271 h 336627"/>
                  <a:gd name="connsiteX4" fmla="*/ 217639 w 406758"/>
                  <a:gd name="connsiteY4" fmla="*/ 11448 h 336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758" h="336627">
                    <a:moveTo>
                      <a:pt x="217639" y="11448"/>
                    </a:moveTo>
                    <a:cubicBezTo>
                      <a:pt x="324098" y="20846"/>
                      <a:pt x="404047" y="99252"/>
                      <a:pt x="396333" y="186355"/>
                    </a:cubicBezTo>
                    <a:cubicBezTo>
                      <a:pt x="388618" y="273597"/>
                      <a:pt x="296046" y="336575"/>
                      <a:pt x="189727" y="327177"/>
                    </a:cubicBezTo>
                    <a:cubicBezTo>
                      <a:pt x="83269" y="317780"/>
                      <a:pt x="3320" y="239374"/>
                      <a:pt x="11034" y="152271"/>
                    </a:cubicBezTo>
                    <a:cubicBezTo>
                      <a:pt x="18608" y="65028"/>
                      <a:pt x="111181" y="2051"/>
                      <a:pt x="217639" y="11448"/>
                    </a:cubicBezTo>
                    <a:close/>
                  </a:path>
                </a:pathLst>
              </a:custGeom>
              <a:solidFill>
                <a:srgbClr val="98DEFF"/>
              </a:solidFill>
              <a:ln w="9525" cap="flat">
                <a:noFill/>
                <a:prstDash val="solid"/>
                <a:miter/>
              </a:ln>
            </p:spPr>
            <p:txBody>
              <a:bodyPr rtlCol="0" anchor="ctr"/>
              <a:lstStyle/>
              <a:p>
                <a:endParaRPr lang="en-US" sz="1100"/>
              </a:p>
            </p:txBody>
          </p:sp>
          <p:sp>
            <p:nvSpPr>
              <p:cNvPr id="58" name="Freeform: Shape 57">
                <a:extLst>
                  <a:ext uri="{FF2B5EF4-FFF2-40B4-BE49-F238E27FC236}">
                    <a16:creationId xmlns:a16="http://schemas.microsoft.com/office/drawing/2014/main" id="{1E2FC12E-7985-43BB-93C8-956A1A376FB2}"/>
                  </a:ext>
                </a:extLst>
              </p:cNvPr>
              <p:cNvSpPr/>
              <p:nvPr/>
            </p:nvSpPr>
            <p:spPr>
              <a:xfrm>
                <a:off x="7730524" y="1824761"/>
                <a:ext cx="673256" cy="561047"/>
              </a:xfrm>
              <a:custGeom>
                <a:avLst/>
                <a:gdLst>
                  <a:gd name="connsiteX0" fmla="*/ 364595 w 673255"/>
                  <a:gd name="connsiteY0" fmla="*/ 12119 h 561046"/>
                  <a:gd name="connsiteX1" fmla="*/ 669944 w 673255"/>
                  <a:gd name="connsiteY1" fmla="*/ 311157 h 561046"/>
                  <a:gd name="connsiteX2" fmla="*/ 316626 w 673255"/>
                  <a:gd name="connsiteY2" fmla="*/ 551846 h 561046"/>
                  <a:gd name="connsiteX3" fmla="*/ 11416 w 673255"/>
                  <a:gd name="connsiteY3" fmla="*/ 252808 h 561046"/>
                  <a:gd name="connsiteX4" fmla="*/ 364595 w 673255"/>
                  <a:gd name="connsiteY4" fmla="*/ 12119 h 561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3255" h="561046">
                    <a:moveTo>
                      <a:pt x="364595" y="12119"/>
                    </a:moveTo>
                    <a:cubicBezTo>
                      <a:pt x="546514" y="28249"/>
                      <a:pt x="683129" y="162199"/>
                      <a:pt x="669944" y="311157"/>
                    </a:cubicBezTo>
                    <a:cubicBezTo>
                      <a:pt x="656760" y="460255"/>
                      <a:pt x="498545" y="567976"/>
                      <a:pt x="316626" y="551846"/>
                    </a:cubicBezTo>
                    <a:cubicBezTo>
                      <a:pt x="134847" y="535715"/>
                      <a:pt x="-1908" y="401766"/>
                      <a:pt x="11416" y="252808"/>
                    </a:cubicBezTo>
                    <a:cubicBezTo>
                      <a:pt x="24601" y="103710"/>
                      <a:pt x="182676" y="-4011"/>
                      <a:pt x="364595" y="12119"/>
                    </a:cubicBezTo>
                    <a:close/>
                  </a:path>
                </a:pathLst>
              </a:custGeom>
              <a:solidFill>
                <a:srgbClr val="98DEFF"/>
              </a:solidFill>
              <a:ln w="9525" cap="flat">
                <a:noFill/>
                <a:prstDash val="solid"/>
                <a:miter/>
              </a:ln>
            </p:spPr>
            <p:txBody>
              <a:bodyPr rtlCol="0" anchor="ctr"/>
              <a:lstStyle/>
              <a:p>
                <a:endParaRPr lang="en-US" sz="1100"/>
              </a:p>
            </p:txBody>
          </p:sp>
          <p:sp>
            <p:nvSpPr>
              <p:cNvPr id="59" name="Freeform: Shape 58">
                <a:extLst>
                  <a:ext uri="{FF2B5EF4-FFF2-40B4-BE49-F238E27FC236}">
                    <a16:creationId xmlns:a16="http://schemas.microsoft.com/office/drawing/2014/main" id="{C0A0D7C2-9833-447D-8130-D12C04DC61E8}"/>
                  </a:ext>
                </a:extLst>
              </p:cNvPr>
              <p:cNvSpPr/>
              <p:nvPr/>
            </p:nvSpPr>
            <p:spPr>
              <a:xfrm>
                <a:off x="8240758" y="2117151"/>
                <a:ext cx="406759" cy="336628"/>
              </a:xfrm>
              <a:custGeom>
                <a:avLst/>
                <a:gdLst>
                  <a:gd name="connsiteX0" fmla="*/ 217639 w 406758"/>
                  <a:gd name="connsiteY0" fmla="*/ 11473 h 336627"/>
                  <a:gd name="connsiteX1" fmla="*/ 396332 w 406758"/>
                  <a:gd name="connsiteY1" fmla="*/ 186379 h 336627"/>
                  <a:gd name="connsiteX2" fmla="*/ 189727 w 406758"/>
                  <a:gd name="connsiteY2" fmla="*/ 327202 h 336627"/>
                  <a:gd name="connsiteX3" fmla="*/ 11033 w 406758"/>
                  <a:gd name="connsiteY3" fmla="*/ 152296 h 336627"/>
                  <a:gd name="connsiteX4" fmla="*/ 217639 w 406758"/>
                  <a:gd name="connsiteY4" fmla="*/ 11473 h 336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758" h="336627">
                    <a:moveTo>
                      <a:pt x="217639" y="11473"/>
                    </a:moveTo>
                    <a:cubicBezTo>
                      <a:pt x="324097" y="20870"/>
                      <a:pt x="404046" y="99277"/>
                      <a:pt x="396332" y="186379"/>
                    </a:cubicBezTo>
                    <a:cubicBezTo>
                      <a:pt x="388618" y="273622"/>
                      <a:pt x="296045" y="336599"/>
                      <a:pt x="189727" y="327202"/>
                    </a:cubicBezTo>
                    <a:cubicBezTo>
                      <a:pt x="83408" y="317804"/>
                      <a:pt x="3319" y="239398"/>
                      <a:pt x="11033" y="152296"/>
                    </a:cubicBezTo>
                    <a:cubicBezTo>
                      <a:pt x="18748" y="65053"/>
                      <a:pt x="111320" y="1935"/>
                      <a:pt x="217639" y="11473"/>
                    </a:cubicBezTo>
                    <a:close/>
                  </a:path>
                </a:pathLst>
              </a:custGeom>
              <a:solidFill>
                <a:srgbClr val="98DEFF"/>
              </a:solidFill>
              <a:ln w="9525" cap="flat">
                <a:noFill/>
                <a:prstDash val="solid"/>
                <a:miter/>
              </a:ln>
            </p:spPr>
            <p:txBody>
              <a:bodyPr rtlCol="0" anchor="ctr"/>
              <a:lstStyle/>
              <a:p>
                <a:endParaRPr lang="en-US" sz="1100"/>
              </a:p>
            </p:txBody>
          </p:sp>
          <p:sp>
            <p:nvSpPr>
              <p:cNvPr id="60" name="Freeform: Shape 59">
                <a:extLst>
                  <a:ext uri="{FF2B5EF4-FFF2-40B4-BE49-F238E27FC236}">
                    <a16:creationId xmlns:a16="http://schemas.microsoft.com/office/drawing/2014/main" id="{E2FE1DC2-D856-416B-94FC-ADDE1AA7D539}"/>
                  </a:ext>
                </a:extLst>
              </p:cNvPr>
              <p:cNvSpPr/>
              <p:nvPr/>
            </p:nvSpPr>
            <p:spPr>
              <a:xfrm>
                <a:off x="7308196" y="1742988"/>
                <a:ext cx="673256" cy="561047"/>
              </a:xfrm>
              <a:custGeom>
                <a:avLst/>
                <a:gdLst>
                  <a:gd name="connsiteX0" fmla="*/ 364735 w 673255"/>
                  <a:gd name="connsiteY0" fmla="*/ 12119 h 561046"/>
                  <a:gd name="connsiteX1" fmla="*/ 670085 w 673255"/>
                  <a:gd name="connsiteY1" fmla="*/ 311157 h 561046"/>
                  <a:gd name="connsiteX2" fmla="*/ 316766 w 673255"/>
                  <a:gd name="connsiteY2" fmla="*/ 551846 h 561046"/>
                  <a:gd name="connsiteX3" fmla="*/ 11416 w 673255"/>
                  <a:gd name="connsiteY3" fmla="*/ 252808 h 561046"/>
                  <a:gd name="connsiteX4" fmla="*/ 364735 w 673255"/>
                  <a:gd name="connsiteY4" fmla="*/ 12119 h 561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3255" h="561046">
                    <a:moveTo>
                      <a:pt x="364735" y="12119"/>
                    </a:moveTo>
                    <a:cubicBezTo>
                      <a:pt x="546655" y="28249"/>
                      <a:pt x="683410" y="162199"/>
                      <a:pt x="670085" y="311157"/>
                    </a:cubicBezTo>
                    <a:cubicBezTo>
                      <a:pt x="656900" y="460255"/>
                      <a:pt x="498685" y="567976"/>
                      <a:pt x="316766" y="551846"/>
                    </a:cubicBezTo>
                    <a:cubicBezTo>
                      <a:pt x="134847" y="535716"/>
                      <a:pt x="-1909" y="401766"/>
                      <a:pt x="11416" y="252808"/>
                    </a:cubicBezTo>
                    <a:cubicBezTo>
                      <a:pt x="24741" y="103710"/>
                      <a:pt x="182816" y="-4011"/>
                      <a:pt x="364735" y="12119"/>
                    </a:cubicBezTo>
                    <a:close/>
                  </a:path>
                </a:pathLst>
              </a:custGeom>
              <a:solidFill>
                <a:srgbClr val="98DEFF"/>
              </a:solidFill>
              <a:ln w="9525" cap="flat">
                <a:noFill/>
                <a:prstDash val="solid"/>
                <a:miter/>
              </a:ln>
            </p:spPr>
            <p:txBody>
              <a:bodyPr rtlCol="0" anchor="ctr"/>
              <a:lstStyle/>
              <a:p>
                <a:endParaRPr lang="en-US" sz="1100"/>
              </a:p>
            </p:txBody>
          </p:sp>
          <p:sp>
            <p:nvSpPr>
              <p:cNvPr id="61" name="Freeform: Shape 60">
                <a:extLst>
                  <a:ext uri="{FF2B5EF4-FFF2-40B4-BE49-F238E27FC236}">
                    <a16:creationId xmlns:a16="http://schemas.microsoft.com/office/drawing/2014/main" id="{0324AFD2-78B2-40A1-9F95-14D4B646581E}"/>
                  </a:ext>
                </a:extLst>
              </p:cNvPr>
              <p:cNvSpPr/>
              <p:nvPr/>
            </p:nvSpPr>
            <p:spPr>
              <a:xfrm>
                <a:off x="9264786" y="1745280"/>
                <a:ext cx="518968" cy="434811"/>
              </a:xfrm>
              <a:custGeom>
                <a:avLst/>
                <a:gdLst>
                  <a:gd name="connsiteX0" fmla="*/ 280638 w 518967"/>
                  <a:gd name="connsiteY0" fmla="*/ 11790 h 434811"/>
                  <a:gd name="connsiteX1" fmla="*/ 513612 w 518967"/>
                  <a:gd name="connsiteY1" fmla="*/ 247149 h 434811"/>
                  <a:gd name="connsiteX2" fmla="*/ 244169 w 518967"/>
                  <a:gd name="connsiteY2" fmla="*/ 436502 h 434811"/>
                  <a:gd name="connsiteX3" fmla="*/ 11195 w 518967"/>
                  <a:gd name="connsiteY3" fmla="*/ 201143 h 434811"/>
                  <a:gd name="connsiteX4" fmla="*/ 280638 w 518967"/>
                  <a:gd name="connsiteY4" fmla="*/ 11790 h 434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8967" h="434811">
                    <a:moveTo>
                      <a:pt x="280638" y="11790"/>
                    </a:moveTo>
                    <a:cubicBezTo>
                      <a:pt x="419356" y="24554"/>
                      <a:pt x="523711" y="129890"/>
                      <a:pt x="513612" y="247149"/>
                    </a:cubicBezTo>
                    <a:cubicBezTo>
                      <a:pt x="503513" y="364408"/>
                      <a:pt x="382888" y="449266"/>
                      <a:pt x="244169" y="436502"/>
                    </a:cubicBezTo>
                    <a:cubicBezTo>
                      <a:pt x="105451" y="423739"/>
                      <a:pt x="1096" y="318402"/>
                      <a:pt x="11195" y="201143"/>
                    </a:cubicBezTo>
                    <a:cubicBezTo>
                      <a:pt x="21294" y="83885"/>
                      <a:pt x="141919" y="-974"/>
                      <a:pt x="280638" y="11790"/>
                    </a:cubicBezTo>
                    <a:close/>
                  </a:path>
                </a:pathLst>
              </a:custGeom>
              <a:solidFill>
                <a:srgbClr val="E7F9FF"/>
              </a:solidFill>
              <a:ln w="9525" cap="flat">
                <a:noFill/>
                <a:prstDash val="solid"/>
                <a:miter/>
              </a:ln>
            </p:spPr>
            <p:txBody>
              <a:bodyPr rtlCol="0" anchor="ctr"/>
              <a:lstStyle/>
              <a:p>
                <a:endParaRPr lang="en-US" sz="1100"/>
              </a:p>
            </p:txBody>
          </p:sp>
          <p:sp>
            <p:nvSpPr>
              <p:cNvPr id="62" name="Freeform: Shape 61">
                <a:extLst>
                  <a:ext uri="{FF2B5EF4-FFF2-40B4-BE49-F238E27FC236}">
                    <a16:creationId xmlns:a16="http://schemas.microsoft.com/office/drawing/2014/main" id="{FE3E1809-6D1D-4BA7-A7FD-7214DA6C7A2A}"/>
                  </a:ext>
                </a:extLst>
              </p:cNvPr>
              <p:cNvSpPr/>
              <p:nvPr/>
            </p:nvSpPr>
            <p:spPr>
              <a:xfrm>
                <a:off x="9045342" y="1901250"/>
                <a:ext cx="364680" cy="294549"/>
              </a:xfrm>
              <a:custGeom>
                <a:avLst/>
                <a:gdLst>
                  <a:gd name="connsiteX0" fmla="*/ 197678 w 364680"/>
                  <a:gd name="connsiteY0" fmla="*/ 11370 h 294549"/>
                  <a:gd name="connsiteX1" fmla="*/ 358979 w 364680"/>
                  <a:gd name="connsiteY1" fmla="*/ 169305 h 294549"/>
                  <a:gd name="connsiteX2" fmla="*/ 172291 w 364680"/>
                  <a:gd name="connsiteY2" fmla="*/ 296382 h 294549"/>
                  <a:gd name="connsiteX3" fmla="*/ 10990 w 364680"/>
                  <a:gd name="connsiteY3" fmla="*/ 138447 h 294549"/>
                  <a:gd name="connsiteX4" fmla="*/ 197678 w 364680"/>
                  <a:gd name="connsiteY4" fmla="*/ 11370 h 294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680" h="294549">
                    <a:moveTo>
                      <a:pt x="197678" y="11370"/>
                    </a:moveTo>
                    <a:cubicBezTo>
                      <a:pt x="293757" y="19926"/>
                      <a:pt x="365992" y="90618"/>
                      <a:pt x="358979" y="169305"/>
                    </a:cubicBezTo>
                    <a:cubicBezTo>
                      <a:pt x="351966" y="247992"/>
                      <a:pt x="268370" y="304938"/>
                      <a:pt x="172291" y="296382"/>
                    </a:cubicBezTo>
                    <a:cubicBezTo>
                      <a:pt x="76212" y="287826"/>
                      <a:pt x="3977" y="217134"/>
                      <a:pt x="10990" y="138447"/>
                    </a:cubicBezTo>
                    <a:cubicBezTo>
                      <a:pt x="18143" y="59761"/>
                      <a:pt x="101599" y="2814"/>
                      <a:pt x="197678" y="11370"/>
                    </a:cubicBezTo>
                    <a:close/>
                  </a:path>
                </a:pathLst>
              </a:custGeom>
              <a:solidFill>
                <a:srgbClr val="E7F9FF"/>
              </a:solidFill>
              <a:ln w="9525" cap="flat">
                <a:noFill/>
                <a:prstDash val="solid"/>
                <a:miter/>
              </a:ln>
            </p:spPr>
            <p:txBody>
              <a:bodyPr rtlCol="0" anchor="ctr"/>
              <a:lstStyle/>
              <a:p>
                <a:endParaRPr lang="en-US" sz="1100"/>
              </a:p>
            </p:txBody>
          </p:sp>
          <p:sp>
            <p:nvSpPr>
              <p:cNvPr id="63" name="Freeform: Shape 62">
                <a:extLst>
                  <a:ext uri="{FF2B5EF4-FFF2-40B4-BE49-F238E27FC236}">
                    <a16:creationId xmlns:a16="http://schemas.microsoft.com/office/drawing/2014/main" id="{3D5EE376-76A7-440B-8BE9-90F133B836E8}"/>
                  </a:ext>
                </a:extLst>
              </p:cNvPr>
              <p:cNvSpPr/>
              <p:nvPr/>
            </p:nvSpPr>
            <p:spPr>
              <a:xfrm>
                <a:off x="8617105" y="1681427"/>
                <a:ext cx="589099" cy="504942"/>
              </a:xfrm>
              <a:custGeom>
                <a:avLst/>
                <a:gdLst>
                  <a:gd name="connsiteX0" fmla="*/ 318461 w 589098"/>
                  <a:gd name="connsiteY0" fmla="*/ 11965 h 504941"/>
                  <a:gd name="connsiteX1" fmla="*/ 583976 w 589098"/>
                  <a:gd name="connsiteY1" fmla="*/ 282530 h 504941"/>
                  <a:gd name="connsiteX2" fmla="*/ 276804 w 589098"/>
                  <a:gd name="connsiteY2" fmla="*/ 500216 h 504941"/>
                  <a:gd name="connsiteX3" fmla="*/ 11288 w 589098"/>
                  <a:gd name="connsiteY3" fmla="*/ 229791 h 504941"/>
                  <a:gd name="connsiteX4" fmla="*/ 318461 w 589098"/>
                  <a:gd name="connsiteY4" fmla="*/ 11965 h 50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098" h="504941">
                    <a:moveTo>
                      <a:pt x="318461" y="11965"/>
                    </a:moveTo>
                    <a:cubicBezTo>
                      <a:pt x="476536" y="26552"/>
                      <a:pt x="595478" y="147598"/>
                      <a:pt x="583976" y="282530"/>
                    </a:cubicBezTo>
                    <a:cubicBezTo>
                      <a:pt x="572475" y="417321"/>
                      <a:pt x="435019" y="514803"/>
                      <a:pt x="276804" y="500216"/>
                    </a:cubicBezTo>
                    <a:cubicBezTo>
                      <a:pt x="118729" y="485628"/>
                      <a:pt x="-213" y="364583"/>
                      <a:pt x="11288" y="229791"/>
                    </a:cubicBezTo>
                    <a:cubicBezTo>
                      <a:pt x="22790" y="94860"/>
                      <a:pt x="160386" y="-2622"/>
                      <a:pt x="318461" y="11965"/>
                    </a:cubicBezTo>
                    <a:close/>
                  </a:path>
                </a:pathLst>
              </a:custGeom>
              <a:solidFill>
                <a:srgbClr val="E7F9FF"/>
              </a:solidFill>
              <a:ln w="9525" cap="flat">
                <a:noFill/>
                <a:prstDash val="solid"/>
                <a:miter/>
              </a:ln>
            </p:spPr>
            <p:txBody>
              <a:bodyPr rtlCol="0" anchor="ctr"/>
              <a:lstStyle/>
              <a:p>
                <a:endParaRPr lang="en-US" sz="1100"/>
              </a:p>
            </p:txBody>
          </p:sp>
          <p:sp>
            <p:nvSpPr>
              <p:cNvPr id="64" name="Freeform: Shape 63">
                <a:extLst>
                  <a:ext uri="{FF2B5EF4-FFF2-40B4-BE49-F238E27FC236}">
                    <a16:creationId xmlns:a16="http://schemas.microsoft.com/office/drawing/2014/main" id="{AC4F768E-DE0F-433A-AFDD-D0B807B2D216}"/>
                  </a:ext>
                </a:extLst>
              </p:cNvPr>
              <p:cNvSpPr/>
              <p:nvPr/>
            </p:nvSpPr>
            <p:spPr>
              <a:xfrm>
                <a:off x="8139768" y="1674692"/>
                <a:ext cx="617151" cy="504942"/>
              </a:xfrm>
              <a:custGeom>
                <a:avLst/>
                <a:gdLst>
                  <a:gd name="connsiteX0" fmla="*/ 330270 w 617151"/>
                  <a:gd name="connsiteY0" fmla="*/ 11967 h 504941"/>
                  <a:gd name="connsiteX1" fmla="*/ 606025 w 617151"/>
                  <a:gd name="connsiteY1" fmla="*/ 282111 h 504941"/>
                  <a:gd name="connsiteX2" fmla="*/ 287070 w 617151"/>
                  <a:gd name="connsiteY2" fmla="*/ 499376 h 504941"/>
                  <a:gd name="connsiteX3" fmla="*/ 11315 w 617151"/>
                  <a:gd name="connsiteY3" fmla="*/ 229232 h 504941"/>
                  <a:gd name="connsiteX4" fmla="*/ 330270 w 617151"/>
                  <a:gd name="connsiteY4" fmla="*/ 11967 h 50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7151" h="504941">
                    <a:moveTo>
                      <a:pt x="330270" y="11967"/>
                    </a:moveTo>
                    <a:cubicBezTo>
                      <a:pt x="494517" y="26554"/>
                      <a:pt x="617947" y="147460"/>
                      <a:pt x="606025" y="282111"/>
                    </a:cubicBezTo>
                    <a:cubicBezTo>
                      <a:pt x="594102" y="416762"/>
                      <a:pt x="451316" y="513963"/>
                      <a:pt x="287070" y="499376"/>
                    </a:cubicBezTo>
                    <a:cubicBezTo>
                      <a:pt x="122824" y="484789"/>
                      <a:pt x="-607" y="363883"/>
                      <a:pt x="11315" y="229232"/>
                    </a:cubicBezTo>
                    <a:cubicBezTo>
                      <a:pt x="23098" y="94721"/>
                      <a:pt x="165884" y="-2620"/>
                      <a:pt x="330270" y="11967"/>
                    </a:cubicBezTo>
                    <a:close/>
                  </a:path>
                </a:pathLst>
              </a:custGeom>
              <a:solidFill>
                <a:srgbClr val="E7F9FF"/>
              </a:solidFill>
              <a:ln w="9525" cap="flat">
                <a:noFill/>
                <a:prstDash val="solid"/>
                <a:miter/>
              </a:ln>
            </p:spPr>
            <p:txBody>
              <a:bodyPr rtlCol="0" anchor="ctr"/>
              <a:lstStyle/>
              <a:p>
                <a:endParaRPr lang="en-US" sz="1100"/>
              </a:p>
            </p:txBody>
          </p:sp>
          <p:sp>
            <p:nvSpPr>
              <p:cNvPr id="65" name="Freeform: Shape 64">
                <a:extLst>
                  <a:ext uri="{FF2B5EF4-FFF2-40B4-BE49-F238E27FC236}">
                    <a16:creationId xmlns:a16="http://schemas.microsoft.com/office/drawing/2014/main" id="{74481228-A28A-4858-A327-6E327E27937A}"/>
                  </a:ext>
                </a:extLst>
              </p:cNvPr>
              <p:cNvSpPr/>
              <p:nvPr/>
            </p:nvSpPr>
            <p:spPr>
              <a:xfrm>
                <a:off x="7766953" y="1814812"/>
                <a:ext cx="617151" cy="504942"/>
              </a:xfrm>
              <a:custGeom>
                <a:avLst/>
                <a:gdLst>
                  <a:gd name="connsiteX0" fmla="*/ 330270 w 617151"/>
                  <a:gd name="connsiteY0" fmla="*/ 11969 h 504941"/>
                  <a:gd name="connsiteX1" fmla="*/ 606025 w 617151"/>
                  <a:gd name="connsiteY1" fmla="*/ 282113 h 504941"/>
                  <a:gd name="connsiteX2" fmla="*/ 287070 w 617151"/>
                  <a:gd name="connsiteY2" fmla="*/ 499378 h 504941"/>
                  <a:gd name="connsiteX3" fmla="*/ 11315 w 617151"/>
                  <a:gd name="connsiteY3" fmla="*/ 229234 h 504941"/>
                  <a:gd name="connsiteX4" fmla="*/ 330270 w 617151"/>
                  <a:gd name="connsiteY4" fmla="*/ 11969 h 50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7151" h="504941">
                    <a:moveTo>
                      <a:pt x="330270" y="11969"/>
                    </a:moveTo>
                    <a:cubicBezTo>
                      <a:pt x="494517" y="26556"/>
                      <a:pt x="617947" y="147461"/>
                      <a:pt x="606025" y="282113"/>
                    </a:cubicBezTo>
                    <a:cubicBezTo>
                      <a:pt x="594102" y="416764"/>
                      <a:pt x="451316" y="513965"/>
                      <a:pt x="287070" y="499378"/>
                    </a:cubicBezTo>
                    <a:cubicBezTo>
                      <a:pt x="122824" y="484791"/>
                      <a:pt x="-607" y="363885"/>
                      <a:pt x="11315" y="229234"/>
                    </a:cubicBezTo>
                    <a:cubicBezTo>
                      <a:pt x="23238" y="94583"/>
                      <a:pt x="166024" y="-2619"/>
                      <a:pt x="330270" y="11969"/>
                    </a:cubicBezTo>
                    <a:close/>
                  </a:path>
                </a:pathLst>
              </a:custGeom>
              <a:solidFill>
                <a:srgbClr val="E7F9FF"/>
              </a:solidFill>
              <a:ln w="9525" cap="flat">
                <a:noFill/>
                <a:prstDash val="solid"/>
                <a:miter/>
              </a:ln>
            </p:spPr>
            <p:txBody>
              <a:bodyPr rtlCol="0" anchor="ctr"/>
              <a:lstStyle/>
              <a:p>
                <a:endParaRPr lang="en-US" sz="1100"/>
              </a:p>
            </p:txBody>
          </p:sp>
          <p:sp>
            <p:nvSpPr>
              <p:cNvPr id="66" name="Freeform: Shape 65">
                <a:extLst>
                  <a:ext uri="{FF2B5EF4-FFF2-40B4-BE49-F238E27FC236}">
                    <a16:creationId xmlns:a16="http://schemas.microsoft.com/office/drawing/2014/main" id="{E71C668B-AD3A-4EEE-A878-42EF0392DCF7}"/>
                  </a:ext>
                </a:extLst>
              </p:cNvPr>
              <p:cNvSpPr/>
              <p:nvPr/>
            </p:nvSpPr>
            <p:spPr>
              <a:xfrm>
                <a:off x="8229861" y="2053715"/>
                <a:ext cx="364680" cy="294549"/>
              </a:xfrm>
              <a:custGeom>
                <a:avLst/>
                <a:gdLst>
                  <a:gd name="connsiteX0" fmla="*/ 197678 w 364680"/>
                  <a:gd name="connsiteY0" fmla="*/ 11370 h 294549"/>
                  <a:gd name="connsiteX1" fmla="*/ 358979 w 364680"/>
                  <a:gd name="connsiteY1" fmla="*/ 169305 h 294549"/>
                  <a:gd name="connsiteX2" fmla="*/ 172291 w 364680"/>
                  <a:gd name="connsiteY2" fmla="*/ 296382 h 294549"/>
                  <a:gd name="connsiteX3" fmla="*/ 10990 w 364680"/>
                  <a:gd name="connsiteY3" fmla="*/ 138447 h 294549"/>
                  <a:gd name="connsiteX4" fmla="*/ 197678 w 364680"/>
                  <a:gd name="connsiteY4" fmla="*/ 11370 h 294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680" h="294549">
                    <a:moveTo>
                      <a:pt x="197678" y="11370"/>
                    </a:moveTo>
                    <a:cubicBezTo>
                      <a:pt x="293757" y="19926"/>
                      <a:pt x="365992" y="90618"/>
                      <a:pt x="358979" y="169305"/>
                    </a:cubicBezTo>
                    <a:cubicBezTo>
                      <a:pt x="351966" y="247992"/>
                      <a:pt x="268370" y="304938"/>
                      <a:pt x="172291" y="296382"/>
                    </a:cubicBezTo>
                    <a:cubicBezTo>
                      <a:pt x="76212" y="287826"/>
                      <a:pt x="3977" y="217134"/>
                      <a:pt x="10990" y="138447"/>
                    </a:cubicBezTo>
                    <a:cubicBezTo>
                      <a:pt x="18003" y="59761"/>
                      <a:pt x="101599" y="2814"/>
                      <a:pt x="197678" y="11370"/>
                    </a:cubicBezTo>
                    <a:close/>
                  </a:path>
                </a:pathLst>
              </a:custGeom>
              <a:solidFill>
                <a:srgbClr val="E7F9FF"/>
              </a:solidFill>
              <a:ln w="9525" cap="flat">
                <a:noFill/>
                <a:prstDash val="solid"/>
                <a:miter/>
              </a:ln>
            </p:spPr>
            <p:txBody>
              <a:bodyPr rtlCol="0" anchor="ctr"/>
              <a:lstStyle/>
              <a:p>
                <a:endParaRPr lang="en-US" sz="1100"/>
              </a:p>
            </p:txBody>
          </p:sp>
          <p:sp>
            <p:nvSpPr>
              <p:cNvPr id="67" name="Freeform: Shape 66">
                <a:extLst>
                  <a:ext uri="{FF2B5EF4-FFF2-40B4-BE49-F238E27FC236}">
                    <a16:creationId xmlns:a16="http://schemas.microsoft.com/office/drawing/2014/main" id="{DC4E897A-32AB-4561-9448-B909A21314BC}"/>
                  </a:ext>
                </a:extLst>
              </p:cNvPr>
              <p:cNvSpPr/>
              <p:nvPr/>
            </p:nvSpPr>
            <p:spPr>
              <a:xfrm>
                <a:off x="7354724" y="1720891"/>
                <a:ext cx="617151" cy="532994"/>
              </a:xfrm>
              <a:custGeom>
                <a:avLst/>
                <a:gdLst>
                  <a:gd name="connsiteX0" fmla="*/ 330270 w 617151"/>
                  <a:gd name="connsiteY0" fmla="*/ 12054 h 532994"/>
                  <a:gd name="connsiteX1" fmla="*/ 606025 w 617151"/>
                  <a:gd name="connsiteY1" fmla="*/ 297206 h 532994"/>
                  <a:gd name="connsiteX2" fmla="*/ 287070 w 617151"/>
                  <a:gd name="connsiteY2" fmla="*/ 526674 h 532994"/>
                  <a:gd name="connsiteX3" fmla="*/ 11316 w 617151"/>
                  <a:gd name="connsiteY3" fmla="*/ 241522 h 532994"/>
                  <a:gd name="connsiteX4" fmla="*/ 330270 w 617151"/>
                  <a:gd name="connsiteY4" fmla="*/ 12054 h 532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7151" h="532994">
                    <a:moveTo>
                      <a:pt x="330270" y="12054"/>
                    </a:moveTo>
                    <a:cubicBezTo>
                      <a:pt x="494517" y="27483"/>
                      <a:pt x="617947" y="155121"/>
                      <a:pt x="606025" y="297206"/>
                    </a:cubicBezTo>
                    <a:cubicBezTo>
                      <a:pt x="594102" y="439291"/>
                      <a:pt x="451316" y="542103"/>
                      <a:pt x="287070" y="526674"/>
                    </a:cubicBezTo>
                    <a:cubicBezTo>
                      <a:pt x="122823" y="511245"/>
                      <a:pt x="-607" y="383607"/>
                      <a:pt x="11316" y="241522"/>
                    </a:cubicBezTo>
                    <a:cubicBezTo>
                      <a:pt x="23238" y="99297"/>
                      <a:pt x="166024" y="-3375"/>
                      <a:pt x="330270" y="12054"/>
                    </a:cubicBezTo>
                    <a:close/>
                  </a:path>
                </a:pathLst>
              </a:custGeom>
              <a:solidFill>
                <a:srgbClr val="E7F9FF"/>
              </a:solidFill>
              <a:ln w="9525" cap="flat">
                <a:noFill/>
                <a:prstDash val="solid"/>
                <a:miter/>
              </a:ln>
            </p:spPr>
            <p:txBody>
              <a:bodyPr rtlCol="0" anchor="ctr"/>
              <a:lstStyle/>
              <a:p>
                <a:endParaRPr lang="en-US" sz="1100"/>
              </a:p>
            </p:txBody>
          </p:sp>
          <p:sp>
            <p:nvSpPr>
              <p:cNvPr id="68" name="Freeform: Shape 67">
                <a:extLst>
                  <a:ext uri="{FF2B5EF4-FFF2-40B4-BE49-F238E27FC236}">
                    <a16:creationId xmlns:a16="http://schemas.microsoft.com/office/drawing/2014/main" id="{2E73CE02-0A2F-4EFC-8AF0-401FD087B48B}"/>
                  </a:ext>
                </a:extLst>
              </p:cNvPr>
              <p:cNvSpPr/>
              <p:nvPr/>
            </p:nvSpPr>
            <p:spPr>
              <a:xfrm>
                <a:off x="6819720" y="1462521"/>
                <a:ext cx="785465" cy="785465"/>
              </a:xfrm>
              <a:custGeom>
                <a:avLst/>
                <a:gdLst>
                  <a:gd name="connsiteX0" fmla="*/ 781397 w 785464"/>
                  <a:gd name="connsiteY0" fmla="*/ 395959 h 785465"/>
                  <a:gd name="connsiteX1" fmla="*/ 395958 w 785464"/>
                  <a:gd name="connsiteY1" fmla="*/ 781398 h 785465"/>
                  <a:gd name="connsiteX2" fmla="*/ 10520 w 785464"/>
                  <a:gd name="connsiteY2" fmla="*/ 395959 h 785465"/>
                  <a:gd name="connsiteX3" fmla="*/ 395958 w 785464"/>
                  <a:gd name="connsiteY3" fmla="*/ 10520 h 785465"/>
                  <a:gd name="connsiteX4" fmla="*/ 781397 w 785464"/>
                  <a:gd name="connsiteY4" fmla="*/ 395959 h 7854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5464" h="785465">
                    <a:moveTo>
                      <a:pt x="781397" y="395959"/>
                    </a:moveTo>
                    <a:cubicBezTo>
                      <a:pt x="781397" y="608831"/>
                      <a:pt x="608830" y="781398"/>
                      <a:pt x="395958" y="781398"/>
                    </a:cubicBezTo>
                    <a:cubicBezTo>
                      <a:pt x="183086" y="781398"/>
                      <a:pt x="10520" y="608831"/>
                      <a:pt x="10520" y="395959"/>
                    </a:cubicBezTo>
                    <a:cubicBezTo>
                      <a:pt x="10520" y="183087"/>
                      <a:pt x="183086" y="10520"/>
                      <a:pt x="395958" y="10520"/>
                    </a:cubicBezTo>
                    <a:cubicBezTo>
                      <a:pt x="608830" y="10520"/>
                      <a:pt x="781397" y="183087"/>
                      <a:pt x="781397" y="395959"/>
                    </a:cubicBezTo>
                    <a:close/>
                  </a:path>
                </a:pathLst>
              </a:custGeom>
              <a:solidFill>
                <a:srgbClr val="126990"/>
              </a:solidFill>
              <a:ln w="9525" cap="flat">
                <a:noFill/>
                <a:prstDash val="solid"/>
                <a:miter/>
              </a:ln>
            </p:spPr>
            <p:txBody>
              <a:bodyPr rtlCol="0" anchor="ctr"/>
              <a:lstStyle/>
              <a:p>
                <a:endParaRPr lang="en-US" sz="1100"/>
              </a:p>
            </p:txBody>
          </p:sp>
          <p:sp>
            <p:nvSpPr>
              <p:cNvPr id="69" name="Freeform: Shape 68">
                <a:extLst>
                  <a:ext uri="{FF2B5EF4-FFF2-40B4-BE49-F238E27FC236}">
                    <a16:creationId xmlns:a16="http://schemas.microsoft.com/office/drawing/2014/main" id="{E4DE1A20-E17D-4678-BF37-5816BC4EE1EE}"/>
                  </a:ext>
                </a:extLst>
              </p:cNvPr>
              <p:cNvSpPr/>
              <p:nvPr/>
            </p:nvSpPr>
            <p:spPr>
              <a:xfrm>
                <a:off x="6853383" y="1496184"/>
                <a:ext cx="715334" cy="715334"/>
              </a:xfrm>
              <a:custGeom>
                <a:avLst/>
                <a:gdLst>
                  <a:gd name="connsiteX0" fmla="*/ 714072 w 715334"/>
                  <a:gd name="connsiteY0" fmla="*/ 362296 h 715334"/>
                  <a:gd name="connsiteX1" fmla="*/ 362296 w 715334"/>
                  <a:gd name="connsiteY1" fmla="*/ 714072 h 715334"/>
                  <a:gd name="connsiteX2" fmla="*/ 10520 w 715334"/>
                  <a:gd name="connsiteY2" fmla="*/ 362296 h 715334"/>
                  <a:gd name="connsiteX3" fmla="*/ 362296 w 715334"/>
                  <a:gd name="connsiteY3" fmla="*/ 10520 h 715334"/>
                  <a:gd name="connsiteX4" fmla="*/ 714072 w 715334"/>
                  <a:gd name="connsiteY4" fmla="*/ 362296 h 715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5334" h="715334">
                    <a:moveTo>
                      <a:pt x="714072" y="362296"/>
                    </a:moveTo>
                    <a:cubicBezTo>
                      <a:pt x="714072" y="556577"/>
                      <a:pt x="556576" y="714072"/>
                      <a:pt x="362296" y="714072"/>
                    </a:cubicBezTo>
                    <a:cubicBezTo>
                      <a:pt x="168015" y="714072"/>
                      <a:pt x="10520" y="556576"/>
                      <a:pt x="10520" y="362296"/>
                    </a:cubicBezTo>
                    <a:cubicBezTo>
                      <a:pt x="10520" y="168015"/>
                      <a:pt x="168015" y="10520"/>
                      <a:pt x="362296" y="10520"/>
                    </a:cubicBezTo>
                    <a:cubicBezTo>
                      <a:pt x="556576" y="10520"/>
                      <a:pt x="714072" y="168015"/>
                      <a:pt x="714072" y="362296"/>
                    </a:cubicBezTo>
                    <a:close/>
                  </a:path>
                </a:pathLst>
              </a:custGeom>
              <a:solidFill>
                <a:srgbClr val="98DEFF"/>
              </a:solidFill>
              <a:ln w="9525" cap="flat">
                <a:noFill/>
                <a:prstDash val="solid"/>
                <a:miter/>
              </a:ln>
            </p:spPr>
            <p:txBody>
              <a:bodyPr rtlCol="0" anchor="ctr"/>
              <a:lstStyle/>
              <a:p>
                <a:endParaRPr lang="en-US" sz="1100"/>
              </a:p>
            </p:txBody>
          </p:sp>
          <p:sp>
            <p:nvSpPr>
              <p:cNvPr id="70" name="Freeform: Shape 69">
                <a:extLst>
                  <a:ext uri="{FF2B5EF4-FFF2-40B4-BE49-F238E27FC236}">
                    <a16:creationId xmlns:a16="http://schemas.microsoft.com/office/drawing/2014/main" id="{4CC3F4C6-F30E-4B25-9715-967D6E1E2E3D}"/>
                  </a:ext>
                </a:extLst>
              </p:cNvPr>
              <p:cNvSpPr/>
              <p:nvPr/>
            </p:nvSpPr>
            <p:spPr>
              <a:xfrm>
                <a:off x="6892656" y="1535457"/>
                <a:ext cx="645203" cy="645204"/>
              </a:xfrm>
              <a:custGeom>
                <a:avLst/>
                <a:gdLst>
                  <a:gd name="connsiteX0" fmla="*/ 635525 w 645203"/>
                  <a:gd name="connsiteY0" fmla="*/ 323023 h 645203"/>
                  <a:gd name="connsiteX1" fmla="*/ 323022 w 645203"/>
                  <a:gd name="connsiteY1" fmla="*/ 635526 h 645203"/>
                  <a:gd name="connsiteX2" fmla="*/ 10520 w 645203"/>
                  <a:gd name="connsiteY2" fmla="*/ 323023 h 645203"/>
                  <a:gd name="connsiteX3" fmla="*/ 323022 w 645203"/>
                  <a:gd name="connsiteY3" fmla="*/ 10520 h 645203"/>
                  <a:gd name="connsiteX4" fmla="*/ 635525 w 645203"/>
                  <a:gd name="connsiteY4" fmla="*/ 323023 h 645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203" h="645203">
                    <a:moveTo>
                      <a:pt x="635525" y="323023"/>
                    </a:moveTo>
                    <a:cubicBezTo>
                      <a:pt x="635525" y="495613"/>
                      <a:pt x="495613" y="635526"/>
                      <a:pt x="323022" y="635526"/>
                    </a:cubicBezTo>
                    <a:cubicBezTo>
                      <a:pt x="150432" y="635526"/>
                      <a:pt x="10520" y="495613"/>
                      <a:pt x="10520" y="323023"/>
                    </a:cubicBezTo>
                    <a:cubicBezTo>
                      <a:pt x="10520" y="150432"/>
                      <a:pt x="150432" y="10520"/>
                      <a:pt x="323022" y="10520"/>
                    </a:cubicBezTo>
                    <a:cubicBezTo>
                      <a:pt x="495613" y="10520"/>
                      <a:pt x="635525" y="150432"/>
                      <a:pt x="635525" y="323023"/>
                    </a:cubicBezTo>
                    <a:close/>
                  </a:path>
                </a:pathLst>
              </a:custGeom>
              <a:solidFill>
                <a:srgbClr val="E7F9FF"/>
              </a:solidFill>
              <a:ln w="9525" cap="flat">
                <a:noFill/>
                <a:prstDash val="solid"/>
                <a:miter/>
              </a:ln>
            </p:spPr>
            <p:txBody>
              <a:bodyPr rtlCol="0" anchor="ctr"/>
              <a:lstStyle/>
              <a:p>
                <a:endParaRPr lang="en-US" sz="1100"/>
              </a:p>
            </p:txBody>
          </p:sp>
          <p:sp>
            <p:nvSpPr>
              <p:cNvPr id="71" name="Freeform: Shape 70">
                <a:extLst>
                  <a:ext uri="{FF2B5EF4-FFF2-40B4-BE49-F238E27FC236}">
                    <a16:creationId xmlns:a16="http://schemas.microsoft.com/office/drawing/2014/main" id="{9419812A-AE2F-4E62-BE38-14043FC3CCCD}"/>
                  </a:ext>
                </a:extLst>
              </p:cNvPr>
              <p:cNvSpPr/>
              <p:nvPr/>
            </p:nvSpPr>
            <p:spPr>
              <a:xfrm>
                <a:off x="8534767" y="1856081"/>
                <a:ext cx="589099" cy="504942"/>
              </a:xfrm>
              <a:custGeom>
                <a:avLst/>
                <a:gdLst>
                  <a:gd name="connsiteX0" fmla="*/ 318461 w 589098"/>
                  <a:gd name="connsiteY0" fmla="*/ 11965 h 504941"/>
                  <a:gd name="connsiteX1" fmla="*/ 583976 w 589098"/>
                  <a:gd name="connsiteY1" fmla="*/ 282530 h 504941"/>
                  <a:gd name="connsiteX2" fmla="*/ 276804 w 589098"/>
                  <a:gd name="connsiteY2" fmla="*/ 500216 h 504941"/>
                  <a:gd name="connsiteX3" fmla="*/ 11288 w 589098"/>
                  <a:gd name="connsiteY3" fmla="*/ 229791 h 504941"/>
                  <a:gd name="connsiteX4" fmla="*/ 318461 w 589098"/>
                  <a:gd name="connsiteY4" fmla="*/ 11965 h 504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098" h="504941">
                    <a:moveTo>
                      <a:pt x="318461" y="11965"/>
                    </a:moveTo>
                    <a:cubicBezTo>
                      <a:pt x="476536" y="26552"/>
                      <a:pt x="595478" y="147598"/>
                      <a:pt x="583976" y="282530"/>
                    </a:cubicBezTo>
                    <a:cubicBezTo>
                      <a:pt x="572475" y="417321"/>
                      <a:pt x="435019" y="514803"/>
                      <a:pt x="276804" y="500216"/>
                    </a:cubicBezTo>
                    <a:cubicBezTo>
                      <a:pt x="118729" y="485628"/>
                      <a:pt x="-213" y="364583"/>
                      <a:pt x="11288" y="229791"/>
                    </a:cubicBezTo>
                    <a:cubicBezTo>
                      <a:pt x="22790" y="94860"/>
                      <a:pt x="160386" y="-2622"/>
                      <a:pt x="318461" y="11965"/>
                    </a:cubicBezTo>
                    <a:close/>
                  </a:path>
                </a:pathLst>
              </a:custGeom>
              <a:solidFill>
                <a:srgbClr val="E7F9FF"/>
              </a:solidFill>
              <a:ln w="9525" cap="flat">
                <a:noFill/>
                <a:prstDash val="solid"/>
                <a:miter/>
              </a:ln>
            </p:spPr>
            <p:txBody>
              <a:bodyPr rtlCol="0" anchor="ctr"/>
              <a:lstStyle/>
              <a:p>
                <a:endParaRPr lang="en-US" sz="1100"/>
              </a:p>
            </p:txBody>
          </p:sp>
        </p:grpSp>
        <p:sp>
          <p:nvSpPr>
            <p:cNvPr id="7" name="TextBox 6">
              <a:extLst>
                <a:ext uri="{FF2B5EF4-FFF2-40B4-BE49-F238E27FC236}">
                  <a16:creationId xmlns:a16="http://schemas.microsoft.com/office/drawing/2014/main" id="{0A98AFEF-591C-48A8-8FDE-31DF8F98E68D}"/>
                </a:ext>
              </a:extLst>
            </p:cNvPr>
            <p:cNvSpPr txBox="1"/>
            <p:nvPr/>
          </p:nvSpPr>
          <p:spPr>
            <a:xfrm>
              <a:off x="7558598" y="1312874"/>
              <a:ext cx="2191868" cy="852117"/>
            </a:xfrm>
            <a:prstGeom prst="rect">
              <a:avLst/>
            </a:prstGeom>
            <a:noFill/>
          </p:spPr>
          <p:txBody>
            <a:bodyPr wrap="square" rtlCol="0">
              <a:spAutoFit/>
            </a:bodyPr>
            <a:lstStyle/>
            <a:p>
              <a:pPr algn="ctr"/>
              <a:r>
                <a:rPr lang="en-AU" sz="2100" b="1" spc="225" dirty="0">
                  <a:solidFill>
                    <a:srgbClr val="126990"/>
                  </a:solidFill>
                  <a:latin typeface="Tw Cen MT Std Extra Bold" panose="020B0902020104020603" pitchFamily="34" charset="0"/>
                </a:rPr>
                <a:t>AI</a:t>
              </a:r>
            </a:p>
            <a:p>
              <a:pPr algn="ctr"/>
              <a:r>
                <a:rPr lang="en-AU" sz="800" b="1" dirty="0">
                  <a:solidFill>
                    <a:srgbClr val="126990"/>
                  </a:solidFill>
                  <a:latin typeface="Tw Cen MT Std Semi Medium" panose="020B0402020104020603" pitchFamily="34" charset="0"/>
                </a:rPr>
                <a:t>MACHING LEARNING&amp;</a:t>
              </a:r>
            </a:p>
            <a:p>
              <a:pPr algn="ctr"/>
              <a:r>
                <a:rPr lang="en-AU" sz="1200" b="1" spc="225" dirty="0">
                  <a:solidFill>
                    <a:srgbClr val="126990"/>
                  </a:solidFill>
                  <a:latin typeface="Tw Cen MT Std Semi Medium" panose="020B0402020104020603" pitchFamily="34" charset="0"/>
                </a:rPr>
                <a:t>DEEP LEARNING</a:t>
              </a:r>
            </a:p>
          </p:txBody>
        </p:sp>
        <p:pic>
          <p:nvPicPr>
            <p:cNvPr id="8" name="Graphic 7">
              <a:extLst>
                <a:ext uri="{FF2B5EF4-FFF2-40B4-BE49-F238E27FC236}">
                  <a16:creationId xmlns:a16="http://schemas.microsoft.com/office/drawing/2014/main" id="{DE30A8FC-BE66-41A9-8258-4D2DC688775A}"/>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006350" y="1647812"/>
              <a:ext cx="422106" cy="422106"/>
            </a:xfrm>
            <a:prstGeom prst="rect">
              <a:avLst/>
            </a:prstGeom>
          </p:spPr>
        </p:pic>
      </p:grpSp>
      <p:grpSp>
        <p:nvGrpSpPr>
          <p:cNvPr id="72" name="Group 71">
            <a:extLst>
              <a:ext uri="{FF2B5EF4-FFF2-40B4-BE49-F238E27FC236}">
                <a16:creationId xmlns:a16="http://schemas.microsoft.com/office/drawing/2014/main" id="{3C13FF6F-2E71-43EF-879E-5CA3C65B72AB}"/>
              </a:ext>
            </a:extLst>
          </p:cNvPr>
          <p:cNvGrpSpPr/>
          <p:nvPr/>
        </p:nvGrpSpPr>
        <p:grpSpPr>
          <a:xfrm>
            <a:off x="2032623" y="1388885"/>
            <a:ext cx="2392279" cy="810607"/>
            <a:chOff x="2408937" y="2439110"/>
            <a:chExt cx="2825695" cy="957467"/>
          </a:xfrm>
        </p:grpSpPr>
        <p:pic>
          <p:nvPicPr>
            <p:cNvPr id="73" name="Graphic 72">
              <a:extLst>
                <a:ext uri="{FF2B5EF4-FFF2-40B4-BE49-F238E27FC236}">
                  <a16:creationId xmlns:a16="http://schemas.microsoft.com/office/drawing/2014/main" id="{6908707A-6BF9-4B10-9F3B-2763828609E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08937" y="2439110"/>
              <a:ext cx="2825695" cy="957467"/>
            </a:xfrm>
            <a:prstGeom prst="rect">
              <a:avLst/>
            </a:prstGeom>
          </p:spPr>
        </p:pic>
        <p:sp>
          <p:nvSpPr>
            <p:cNvPr id="74" name="TextBox 73">
              <a:extLst>
                <a:ext uri="{FF2B5EF4-FFF2-40B4-BE49-F238E27FC236}">
                  <a16:creationId xmlns:a16="http://schemas.microsoft.com/office/drawing/2014/main" id="{094FD844-E276-4AF3-B5CC-7D692B043629}"/>
                </a:ext>
              </a:extLst>
            </p:cNvPr>
            <p:cNvSpPr txBox="1"/>
            <p:nvPr/>
          </p:nvSpPr>
          <p:spPr>
            <a:xfrm rot="21411566">
              <a:off x="3039674" y="2645175"/>
              <a:ext cx="1884750" cy="309007"/>
            </a:xfrm>
            <a:prstGeom prst="rect">
              <a:avLst/>
            </a:prstGeom>
            <a:noFill/>
          </p:spPr>
          <p:txBody>
            <a:bodyPr wrap="square" rtlCol="0">
              <a:spAutoFit/>
            </a:bodyPr>
            <a:lstStyle/>
            <a:p>
              <a:pPr algn="ctr"/>
              <a:r>
                <a:rPr lang="en-AU" sz="1100" b="1" spc="225" dirty="0">
                  <a:solidFill>
                    <a:srgbClr val="126990"/>
                  </a:solidFill>
                  <a:latin typeface="Tw Cen MT Std Extra Bold" panose="020B0902020104020603" pitchFamily="34" charset="0"/>
                </a:rPr>
                <a:t>BIG DATA</a:t>
              </a:r>
              <a:endParaRPr lang="en-AU" sz="900" b="1" spc="225" dirty="0">
                <a:solidFill>
                  <a:srgbClr val="126990"/>
                </a:solidFill>
                <a:latin typeface="Tw Cen MT Condensed" panose="020B0606020104020203" pitchFamily="34" charset="0"/>
              </a:endParaRPr>
            </a:p>
          </p:txBody>
        </p:sp>
        <p:pic>
          <p:nvPicPr>
            <p:cNvPr id="75" name="Graphic 74">
              <a:extLst>
                <a:ext uri="{FF2B5EF4-FFF2-40B4-BE49-F238E27FC236}">
                  <a16:creationId xmlns:a16="http://schemas.microsoft.com/office/drawing/2014/main" id="{AD5F7CC2-F656-4FE5-B253-C91E30B825F8}"/>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573858" y="2760733"/>
              <a:ext cx="320708" cy="320708"/>
            </a:xfrm>
            <a:prstGeom prst="rect">
              <a:avLst/>
            </a:prstGeom>
          </p:spPr>
        </p:pic>
      </p:grpSp>
      <p:grpSp>
        <p:nvGrpSpPr>
          <p:cNvPr id="76" name="Group 75">
            <a:extLst>
              <a:ext uri="{FF2B5EF4-FFF2-40B4-BE49-F238E27FC236}">
                <a16:creationId xmlns:a16="http://schemas.microsoft.com/office/drawing/2014/main" id="{08E5B5E1-3A0B-4C39-A83B-898466E786CC}"/>
              </a:ext>
            </a:extLst>
          </p:cNvPr>
          <p:cNvGrpSpPr/>
          <p:nvPr/>
        </p:nvGrpSpPr>
        <p:grpSpPr>
          <a:xfrm>
            <a:off x="1823012" y="2684124"/>
            <a:ext cx="1306815" cy="628469"/>
            <a:chOff x="2165598" y="3998569"/>
            <a:chExt cx="1543575" cy="742330"/>
          </a:xfrm>
        </p:grpSpPr>
        <p:pic>
          <p:nvPicPr>
            <p:cNvPr id="77" name="Graphic 76">
              <a:extLst>
                <a:ext uri="{FF2B5EF4-FFF2-40B4-BE49-F238E27FC236}">
                  <a16:creationId xmlns:a16="http://schemas.microsoft.com/office/drawing/2014/main" id="{ED5208BF-15BF-47F8-A5F7-DC5406F9171F}"/>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380314">
              <a:off x="2165598" y="3998569"/>
              <a:ext cx="1543575" cy="742330"/>
            </a:xfrm>
            <a:prstGeom prst="rect">
              <a:avLst/>
            </a:prstGeom>
          </p:spPr>
        </p:pic>
        <p:sp>
          <p:nvSpPr>
            <p:cNvPr id="78" name="TextBox 77">
              <a:extLst>
                <a:ext uri="{FF2B5EF4-FFF2-40B4-BE49-F238E27FC236}">
                  <a16:creationId xmlns:a16="http://schemas.microsoft.com/office/drawing/2014/main" id="{BF95AFC9-4F32-402A-8EDA-B076C16B6051}"/>
                </a:ext>
              </a:extLst>
            </p:cNvPr>
            <p:cNvSpPr txBox="1"/>
            <p:nvPr/>
          </p:nvSpPr>
          <p:spPr>
            <a:xfrm rot="21019779">
              <a:off x="2744141" y="4106136"/>
              <a:ext cx="533855" cy="309006"/>
            </a:xfrm>
            <a:prstGeom prst="rect">
              <a:avLst/>
            </a:prstGeom>
            <a:noFill/>
          </p:spPr>
          <p:txBody>
            <a:bodyPr wrap="square" rtlCol="0">
              <a:spAutoFit/>
            </a:bodyPr>
            <a:lstStyle/>
            <a:p>
              <a:pPr algn="ctr"/>
              <a:r>
                <a:rPr lang="en-AU" sz="1100" b="1" spc="225" dirty="0">
                  <a:solidFill>
                    <a:srgbClr val="126990"/>
                  </a:solidFill>
                  <a:latin typeface="Tw Cen MT Std Extra Bold" panose="020B0902020104020603" pitchFamily="34" charset="0"/>
                </a:rPr>
                <a:t>5G</a:t>
              </a:r>
              <a:endParaRPr lang="en-US" sz="1100" b="1" spc="225" dirty="0">
                <a:solidFill>
                  <a:srgbClr val="126990"/>
                </a:solidFill>
                <a:latin typeface="Tw Cen MT Std Extra Bold" panose="020B0902020104020603" pitchFamily="34" charset="0"/>
              </a:endParaRPr>
            </a:p>
          </p:txBody>
        </p:sp>
        <p:pic>
          <p:nvPicPr>
            <p:cNvPr id="79" name="Graphic 78">
              <a:extLst>
                <a:ext uri="{FF2B5EF4-FFF2-40B4-BE49-F238E27FC236}">
                  <a16:creationId xmlns:a16="http://schemas.microsoft.com/office/drawing/2014/main" id="{BDDB444C-5DCA-4235-A972-F07AA3DE9F4B}"/>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279496" y="4328660"/>
              <a:ext cx="166768" cy="200676"/>
            </a:xfrm>
            <a:prstGeom prst="rect">
              <a:avLst/>
            </a:prstGeom>
          </p:spPr>
        </p:pic>
      </p:grpSp>
      <p:grpSp>
        <p:nvGrpSpPr>
          <p:cNvPr id="80" name="Group 79">
            <a:extLst>
              <a:ext uri="{FF2B5EF4-FFF2-40B4-BE49-F238E27FC236}">
                <a16:creationId xmlns:a16="http://schemas.microsoft.com/office/drawing/2014/main" id="{11235D5B-9E9F-4D49-92D5-063E4BD25444}"/>
              </a:ext>
            </a:extLst>
          </p:cNvPr>
          <p:cNvGrpSpPr/>
          <p:nvPr/>
        </p:nvGrpSpPr>
        <p:grpSpPr>
          <a:xfrm>
            <a:off x="3278311" y="2798863"/>
            <a:ext cx="1607930" cy="544836"/>
            <a:chOff x="3896602" y="4118954"/>
            <a:chExt cx="1899244" cy="643546"/>
          </a:xfrm>
        </p:grpSpPr>
        <p:pic>
          <p:nvPicPr>
            <p:cNvPr id="81" name="Graphic 80">
              <a:extLst>
                <a:ext uri="{FF2B5EF4-FFF2-40B4-BE49-F238E27FC236}">
                  <a16:creationId xmlns:a16="http://schemas.microsoft.com/office/drawing/2014/main" id="{3D94A421-50C0-4F7B-80DC-793EF2E9C10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896602" y="4118954"/>
              <a:ext cx="1899244" cy="643546"/>
            </a:xfrm>
            <a:prstGeom prst="rect">
              <a:avLst/>
            </a:prstGeom>
          </p:spPr>
        </p:pic>
        <p:sp>
          <p:nvSpPr>
            <p:cNvPr id="82" name="TextBox 81">
              <a:extLst>
                <a:ext uri="{FF2B5EF4-FFF2-40B4-BE49-F238E27FC236}">
                  <a16:creationId xmlns:a16="http://schemas.microsoft.com/office/drawing/2014/main" id="{8B1CB5FA-A01A-4674-9035-9FEE87B74D41}"/>
                </a:ext>
              </a:extLst>
            </p:cNvPr>
            <p:cNvSpPr txBox="1"/>
            <p:nvPr/>
          </p:nvSpPr>
          <p:spPr>
            <a:xfrm rot="21387604">
              <a:off x="4231870" y="4260930"/>
              <a:ext cx="1478110" cy="254477"/>
            </a:xfrm>
            <a:prstGeom prst="rect">
              <a:avLst/>
            </a:prstGeom>
            <a:noFill/>
          </p:spPr>
          <p:txBody>
            <a:bodyPr wrap="square" rtlCol="0">
              <a:spAutoFit/>
            </a:bodyPr>
            <a:lstStyle/>
            <a:p>
              <a:pPr algn="ctr"/>
              <a:r>
                <a:rPr lang="en-AU" sz="800" b="1" spc="225" dirty="0">
                  <a:solidFill>
                    <a:srgbClr val="126990"/>
                  </a:solidFill>
                  <a:latin typeface="Tw Cen MT Std Extra Bold" panose="020B0902020104020603" pitchFamily="34" charset="0"/>
                </a:rPr>
                <a:t>BLOCKCHAIN</a:t>
              </a:r>
            </a:p>
          </p:txBody>
        </p:sp>
        <p:pic>
          <p:nvPicPr>
            <p:cNvPr id="83" name="Graphic 82">
              <a:extLst>
                <a:ext uri="{FF2B5EF4-FFF2-40B4-BE49-F238E27FC236}">
                  <a16:creationId xmlns:a16="http://schemas.microsoft.com/office/drawing/2014/main" id="{1BED5E61-58CE-480F-9BB8-6F8A3C562A42}"/>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4005656" y="4342502"/>
              <a:ext cx="218674" cy="218674"/>
            </a:xfrm>
            <a:prstGeom prst="rect">
              <a:avLst/>
            </a:prstGeom>
          </p:spPr>
        </p:pic>
      </p:grpSp>
      <p:grpSp>
        <p:nvGrpSpPr>
          <p:cNvPr id="84" name="Group 83">
            <a:extLst>
              <a:ext uri="{FF2B5EF4-FFF2-40B4-BE49-F238E27FC236}">
                <a16:creationId xmlns:a16="http://schemas.microsoft.com/office/drawing/2014/main" id="{B5A703FF-5F81-47E6-831F-4D059D8C45E2}"/>
              </a:ext>
            </a:extLst>
          </p:cNvPr>
          <p:cNvGrpSpPr/>
          <p:nvPr/>
        </p:nvGrpSpPr>
        <p:grpSpPr>
          <a:xfrm>
            <a:off x="159199" y="2809721"/>
            <a:ext cx="1607930" cy="544836"/>
            <a:chOff x="256981" y="4032897"/>
            <a:chExt cx="1899244" cy="643546"/>
          </a:xfrm>
        </p:grpSpPr>
        <p:pic>
          <p:nvPicPr>
            <p:cNvPr id="85" name="Graphic 84">
              <a:extLst>
                <a:ext uri="{FF2B5EF4-FFF2-40B4-BE49-F238E27FC236}">
                  <a16:creationId xmlns:a16="http://schemas.microsoft.com/office/drawing/2014/main" id="{F288B8FF-1259-4C9F-BA14-BABFB043260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56981" y="4032897"/>
              <a:ext cx="1899244" cy="643546"/>
            </a:xfrm>
            <a:prstGeom prst="rect">
              <a:avLst/>
            </a:prstGeom>
          </p:spPr>
        </p:pic>
        <p:sp>
          <p:nvSpPr>
            <p:cNvPr id="86" name="TextBox 85">
              <a:extLst>
                <a:ext uri="{FF2B5EF4-FFF2-40B4-BE49-F238E27FC236}">
                  <a16:creationId xmlns:a16="http://schemas.microsoft.com/office/drawing/2014/main" id="{2C68454C-8166-4AE1-96A9-06B7754F32AE}"/>
                </a:ext>
              </a:extLst>
            </p:cNvPr>
            <p:cNvSpPr txBox="1"/>
            <p:nvPr/>
          </p:nvSpPr>
          <p:spPr>
            <a:xfrm rot="21371979">
              <a:off x="606234" y="4093398"/>
              <a:ext cx="1478110" cy="399891"/>
            </a:xfrm>
            <a:prstGeom prst="rect">
              <a:avLst/>
            </a:prstGeom>
            <a:noFill/>
          </p:spPr>
          <p:txBody>
            <a:bodyPr wrap="square" rtlCol="0">
              <a:spAutoFit/>
            </a:bodyPr>
            <a:lstStyle/>
            <a:p>
              <a:pPr algn="ctr"/>
              <a:r>
                <a:rPr lang="en-AU" sz="800" b="1" spc="225" dirty="0">
                  <a:solidFill>
                    <a:srgbClr val="126990"/>
                  </a:solidFill>
                  <a:latin typeface="Tw Cen MT Std Extra Bold" panose="020B0902020104020603" pitchFamily="34" charset="0"/>
                </a:rPr>
                <a:t>CLOUD COMPUTING</a:t>
              </a:r>
            </a:p>
          </p:txBody>
        </p:sp>
      </p:grpSp>
      <p:grpSp>
        <p:nvGrpSpPr>
          <p:cNvPr id="87" name="Group 86">
            <a:extLst>
              <a:ext uri="{FF2B5EF4-FFF2-40B4-BE49-F238E27FC236}">
                <a16:creationId xmlns:a16="http://schemas.microsoft.com/office/drawing/2014/main" id="{10A401F4-B630-434F-B129-D8856D66F141}"/>
              </a:ext>
            </a:extLst>
          </p:cNvPr>
          <p:cNvGrpSpPr/>
          <p:nvPr/>
        </p:nvGrpSpPr>
        <p:grpSpPr>
          <a:xfrm>
            <a:off x="1578624" y="3206765"/>
            <a:ext cx="2361821" cy="818165"/>
            <a:chOff x="2637927" y="5818232"/>
            <a:chExt cx="2789719" cy="966394"/>
          </a:xfrm>
        </p:grpSpPr>
        <p:grpSp>
          <p:nvGrpSpPr>
            <p:cNvPr id="88" name="Group 87">
              <a:extLst>
                <a:ext uri="{FF2B5EF4-FFF2-40B4-BE49-F238E27FC236}">
                  <a16:creationId xmlns:a16="http://schemas.microsoft.com/office/drawing/2014/main" id="{42EA2DEC-68F4-4682-8220-14E4CBF7F2A3}"/>
                </a:ext>
              </a:extLst>
            </p:cNvPr>
            <p:cNvGrpSpPr/>
            <p:nvPr/>
          </p:nvGrpSpPr>
          <p:grpSpPr>
            <a:xfrm>
              <a:off x="2637927" y="5818232"/>
              <a:ext cx="2789719" cy="966394"/>
              <a:chOff x="2637927" y="5818232"/>
              <a:chExt cx="2789719" cy="966394"/>
            </a:xfrm>
          </p:grpSpPr>
          <p:pic>
            <p:nvPicPr>
              <p:cNvPr id="92" name="Graphic 91">
                <a:extLst>
                  <a:ext uri="{FF2B5EF4-FFF2-40B4-BE49-F238E27FC236}">
                    <a16:creationId xmlns:a16="http://schemas.microsoft.com/office/drawing/2014/main" id="{5173C65C-9A47-47E5-9604-51100888E5FF}"/>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2751479" y="5818232"/>
                <a:ext cx="2676167" cy="966394"/>
              </a:xfrm>
              <a:prstGeom prst="rect">
                <a:avLst/>
              </a:prstGeom>
            </p:spPr>
          </p:pic>
          <p:pic>
            <p:nvPicPr>
              <p:cNvPr id="93" name="Graphic 92">
                <a:extLst>
                  <a:ext uri="{FF2B5EF4-FFF2-40B4-BE49-F238E27FC236}">
                    <a16:creationId xmlns:a16="http://schemas.microsoft.com/office/drawing/2014/main" id="{682FBF68-855F-4CCA-BB83-45033F908E48}"/>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2637927" y="6050850"/>
                <a:ext cx="649842" cy="649842"/>
              </a:xfrm>
              <a:prstGeom prst="rect">
                <a:avLst/>
              </a:prstGeom>
            </p:spPr>
          </p:pic>
        </p:grpSp>
        <p:grpSp>
          <p:nvGrpSpPr>
            <p:cNvPr id="89" name="Group 88">
              <a:extLst>
                <a:ext uri="{FF2B5EF4-FFF2-40B4-BE49-F238E27FC236}">
                  <a16:creationId xmlns:a16="http://schemas.microsoft.com/office/drawing/2014/main" id="{049BE9E2-5DC6-466A-840A-6A6102F40E6D}"/>
                </a:ext>
              </a:extLst>
            </p:cNvPr>
            <p:cNvGrpSpPr/>
            <p:nvPr/>
          </p:nvGrpSpPr>
          <p:grpSpPr>
            <a:xfrm>
              <a:off x="2804804" y="6050120"/>
              <a:ext cx="2322056" cy="457068"/>
              <a:chOff x="2804804" y="6050120"/>
              <a:chExt cx="2322056" cy="457068"/>
            </a:xfrm>
          </p:grpSpPr>
          <p:sp>
            <p:nvSpPr>
              <p:cNvPr id="90" name="TextBox 89">
                <a:extLst>
                  <a:ext uri="{FF2B5EF4-FFF2-40B4-BE49-F238E27FC236}">
                    <a16:creationId xmlns:a16="http://schemas.microsoft.com/office/drawing/2014/main" id="{27205B93-F5C1-4B25-88D8-2B3F65CE4445}"/>
                  </a:ext>
                </a:extLst>
              </p:cNvPr>
              <p:cNvSpPr txBox="1"/>
              <p:nvPr/>
            </p:nvSpPr>
            <p:spPr>
              <a:xfrm rot="21399795">
                <a:off x="3203188" y="6050120"/>
                <a:ext cx="1923672" cy="309006"/>
              </a:xfrm>
              <a:prstGeom prst="rect">
                <a:avLst/>
              </a:prstGeom>
              <a:noFill/>
            </p:spPr>
            <p:txBody>
              <a:bodyPr wrap="square" rtlCol="0">
                <a:spAutoFit/>
              </a:bodyPr>
              <a:lstStyle/>
              <a:p>
                <a:pPr algn="ctr"/>
                <a:r>
                  <a:rPr lang="en-AU" sz="1100" b="1" spc="225" dirty="0">
                    <a:solidFill>
                      <a:srgbClr val="126990"/>
                    </a:solidFill>
                    <a:latin typeface="Tw Cen MT Std Extra Bold" panose="020B0902020104020603" pitchFamily="34" charset="0"/>
                  </a:rPr>
                  <a:t>ROBOTICS</a:t>
                </a:r>
              </a:p>
            </p:txBody>
          </p:sp>
          <p:pic>
            <p:nvPicPr>
              <p:cNvPr id="91" name="Graphic 90">
                <a:extLst>
                  <a:ext uri="{FF2B5EF4-FFF2-40B4-BE49-F238E27FC236}">
                    <a16:creationId xmlns:a16="http://schemas.microsoft.com/office/drawing/2014/main" id="{6077139F-A42E-407E-9A6D-C57F6EE6A7B6}"/>
                  </a:ext>
                </a:extLst>
              </p:cNvPr>
              <p:cNvPicPr>
                <a:picLocks noChangeAspect="1"/>
              </p:cNvPicPr>
              <p:nvPr/>
            </p:nvPicPr>
            <p:blipFill>
              <a:blip r:embed="rId21" cstate="print">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2804804" y="6194551"/>
                <a:ext cx="312637" cy="312637"/>
              </a:xfrm>
              <a:prstGeom prst="rect">
                <a:avLst/>
              </a:prstGeom>
            </p:spPr>
          </p:pic>
        </p:grpSp>
      </p:grpSp>
      <p:grpSp>
        <p:nvGrpSpPr>
          <p:cNvPr id="94" name="Group 93">
            <a:extLst>
              <a:ext uri="{FF2B5EF4-FFF2-40B4-BE49-F238E27FC236}">
                <a16:creationId xmlns:a16="http://schemas.microsoft.com/office/drawing/2014/main" id="{90AEAAE0-E449-4802-AEBA-6C5D602FF547}"/>
              </a:ext>
            </a:extLst>
          </p:cNvPr>
          <p:cNvGrpSpPr/>
          <p:nvPr/>
        </p:nvGrpSpPr>
        <p:grpSpPr>
          <a:xfrm>
            <a:off x="1042425" y="2042581"/>
            <a:ext cx="1873578" cy="901034"/>
            <a:chOff x="1225117" y="3195277"/>
            <a:chExt cx="2213020" cy="1064277"/>
          </a:xfrm>
        </p:grpSpPr>
        <p:pic>
          <p:nvPicPr>
            <p:cNvPr id="95" name="Graphic 94">
              <a:extLst>
                <a:ext uri="{FF2B5EF4-FFF2-40B4-BE49-F238E27FC236}">
                  <a16:creationId xmlns:a16="http://schemas.microsoft.com/office/drawing/2014/main" id="{14D6450D-9642-4C6C-8FFD-5256F9598FD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380314">
              <a:off x="1225117" y="3195277"/>
              <a:ext cx="2213020" cy="1064277"/>
            </a:xfrm>
            <a:prstGeom prst="rect">
              <a:avLst/>
            </a:prstGeom>
          </p:spPr>
        </p:pic>
        <p:sp>
          <p:nvSpPr>
            <p:cNvPr id="96" name="TextBox 95">
              <a:extLst>
                <a:ext uri="{FF2B5EF4-FFF2-40B4-BE49-F238E27FC236}">
                  <a16:creationId xmlns:a16="http://schemas.microsoft.com/office/drawing/2014/main" id="{035D0733-BD0F-43BA-95B3-43273D2E2E6E}"/>
                </a:ext>
              </a:extLst>
            </p:cNvPr>
            <p:cNvSpPr txBox="1"/>
            <p:nvPr/>
          </p:nvSpPr>
          <p:spPr>
            <a:xfrm rot="21114006">
              <a:off x="1571226" y="3399338"/>
              <a:ext cx="1773241" cy="436245"/>
            </a:xfrm>
            <a:prstGeom prst="rect">
              <a:avLst/>
            </a:prstGeom>
            <a:noFill/>
          </p:spPr>
          <p:txBody>
            <a:bodyPr wrap="square" rtlCol="0">
              <a:spAutoFit/>
            </a:bodyPr>
            <a:lstStyle/>
            <a:p>
              <a:pPr algn="ctr"/>
              <a:r>
                <a:rPr lang="en-AU" sz="900" b="1" spc="225" dirty="0">
                  <a:solidFill>
                    <a:srgbClr val="126990"/>
                  </a:solidFill>
                  <a:latin typeface="Tw Cen MT Std Extra Bold" panose="020B0902020104020603" pitchFamily="34" charset="0"/>
                </a:rPr>
                <a:t>QUANTUM </a:t>
              </a:r>
            </a:p>
            <a:p>
              <a:pPr algn="ctr"/>
              <a:r>
                <a:rPr lang="en-AU" sz="900" b="1" spc="225" dirty="0">
                  <a:solidFill>
                    <a:srgbClr val="126990"/>
                  </a:solidFill>
                  <a:latin typeface="Tw Cen MT Std Extra Bold" panose="020B0902020104020603" pitchFamily="34" charset="0"/>
                </a:rPr>
                <a:t>COMPUTING</a:t>
              </a:r>
              <a:endParaRPr lang="en-US" sz="900" b="1" spc="225" dirty="0">
                <a:solidFill>
                  <a:srgbClr val="126990"/>
                </a:solidFill>
                <a:latin typeface="Tw Cen MT Std Extra Bold" panose="020B0902020104020603" pitchFamily="34" charset="0"/>
              </a:endParaRPr>
            </a:p>
          </p:txBody>
        </p:sp>
        <p:pic>
          <p:nvPicPr>
            <p:cNvPr id="97" name="Graphic 96">
              <a:extLst>
                <a:ext uri="{FF2B5EF4-FFF2-40B4-BE49-F238E27FC236}">
                  <a16:creationId xmlns:a16="http://schemas.microsoft.com/office/drawing/2014/main" id="{495E4F73-01ED-46E1-8261-10AE83949527}"/>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rot="388725">
              <a:off x="1372992" y="3645603"/>
              <a:ext cx="299688" cy="332987"/>
            </a:xfrm>
            <a:prstGeom prst="rect">
              <a:avLst/>
            </a:prstGeom>
          </p:spPr>
        </p:pic>
      </p:grpSp>
      <p:grpSp>
        <p:nvGrpSpPr>
          <p:cNvPr id="98" name="Group 97">
            <a:extLst>
              <a:ext uri="{FF2B5EF4-FFF2-40B4-BE49-F238E27FC236}">
                <a16:creationId xmlns:a16="http://schemas.microsoft.com/office/drawing/2014/main" id="{FF886B61-84DD-4C99-B794-935650532882}"/>
              </a:ext>
            </a:extLst>
          </p:cNvPr>
          <p:cNvGrpSpPr/>
          <p:nvPr/>
        </p:nvGrpSpPr>
        <p:grpSpPr>
          <a:xfrm>
            <a:off x="2751560" y="2000251"/>
            <a:ext cx="2403585" cy="807762"/>
            <a:chOff x="3263505" y="3091258"/>
            <a:chExt cx="2839050" cy="954107"/>
          </a:xfrm>
        </p:grpSpPr>
        <p:pic>
          <p:nvPicPr>
            <p:cNvPr id="99" name="Graphic 98">
              <a:extLst>
                <a:ext uri="{FF2B5EF4-FFF2-40B4-BE49-F238E27FC236}">
                  <a16:creationId xmlns:a16="http://schemas.microsoft.com/office/drawing/2014/main" id="{DC9B3085-1BE2-44C3-99C9-FA19AE82DF2B}"/>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3263505" y="3091258"/>
              <a:ext cx="2839050" cy="954107"/>
            </a:xfrm>
            <a:prstGeom prst="rect">
              <a:avLst/>
            </a:prstGeom>
          </p:spPr>
        </p:pic>
        <p:sp>
          <p:nvSpPr>
            <p:cNvPr id="100" name="TextBox 99">
              <a:extLst>
                <a:ext uri="{FF2B5EF4-FFF2-40B4-BE49-F238E27FC236}">
                  <a16:creationId xmlns:a16="http://schemas.microsoft.com/office/drawing/2014/main" id="{63C46B8C-67AC-4DDB-9831-8E485D6AE5AC}"/>
                </a:ext>
              </a:extLst>
            </p:cNvPr>
            <p:cNvSpPr txBox="1"/>
            <p:nvPr/>
          </p:nvSpPr>
          <p:spPr>
            <a:xfrm rot="21355870">
              <a:off x="3918555" y="3195049"/>
              <a:ext cx="1741443" cy="472599"/>
            </a:xfrm>
            <a:prstGeom prst="rect">
              <a:avLst/>
            </a:prstGeom>
            <a:noFill/>
          </p:spPr>
          <p:txBody>
            <a:bodyPr wrap="square" rtlCol="0">
              <a:spAutoFit/>
            </a:bodyPr>
            <a:lstStyle/>
            <a:p>
              <a:pPr algn="ctr"/>
              <a:r>
                <a:rPr lang="en-AU" sz="1100" b="1" spc="225" dirty="0">
                  <a:solidFill>
                    <a:srgbClr val="126990"/>
                  </a:solidFill>
                  <a:latin typeface="Tw Cen MT Std Extra Bold" panose="020B0902020104020603" pitchFamily="34" charset="0"/>
                </a:rPr>
                <a:t>IOT</a:t>
              </a:r>
            </a:p>
            <a:p>
              <a:pPr algn="ctr"/>
              <a:r>
                <a:rPr lang="en-AU" sz="900" b="1" dirty="0">
                  <a:solidFill>
                    <a:srgbClr val="126990"/>
                  </a:solidFill>
                  <a:latin typeface="Tw Cen MT Std Semi Medium" panose="020B0402020104020603" pitchFamily="34" charset="0"/>
                </a:rPr>
                <a:t>(INTERNET OF THINGS)</a:t>
              </a:r>
            </a:p>
          </p:txBody>
        </p:sp>
        <p:pic>
          <p:nvPicPr>
            <p:cNvPr id="101" name="Graphic 100">
              <a:extLst>
                <a:ext uri="{FF2B5EF4-FFF2-40B4-BE49-F238E27FC236}">
                  <a16:creationId xmlns:a16="http://schemas.microsoft.com/office/drawing/2014/main" id="{827101CF-55A1-4272-9489-A6B0A5FAF1CD}"/>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3404286" y="3566962"/>
              <a:ext cx="394045" cy="280637"/>
            </a:xfrm>
            <a:prstGeom prst="rect">
              <a:avLst/>
            </a:prstGeom>
          </p:spPr>
        </p:pic>
      </p:grpSp>
      <p:grpSp>
        <p:nvGrpSpPr>
          <p:cNvPr id="102" name="Group 101">
            <a:extLst>
              <a:ext uri="{FF2B5EF4-FFF2-40B4-BE49-F238E27FC236}">
                <a16:creationId xmlns:a16="http://schemas.microsoft.com/office/drawing/2014/main" id="{4FBF3151-A917-4AE6-887E-91EBD27B12E7}"/>
              </a:ext>
            </a:extLst>
          </p:cNvPr>
          <p:cNvGrpSpPr/>
          <p:nvPr/>
        </p:nvGrpSpPr>
        <p:grpSpPr>
          <a:xfrm>
            <a:off x="4905212" y="2831594"/>
            <a:ext cx="2571156" cy="1796635"/>
            <a:chOff x="7904511" y="3350287"/>
            <a:chExt cx="4142913" cy="2894924"/>
          </a:xfrm>
        </p:grpSpPr>
        <p:grpSp>
          <p:nvGrpSpPr>
            <p:cNvPr id="103" name="Group 102">
              <a:extLst>
                <a:ext uri="{FF2B5EF4-FFF2-40B4-BE49-F238E27FC236}">
                  <a16:creationId xmlns:a16="http://schemas.microsoft.com/office/drawing/2014/main" id="{15406802-D728-4C8B-8530-EA11948396C2}"/>
                </a:ext>
              </a:extLst>
            </p:cNvPr>
            <p:cNvGrpSpPr/>
            <p:nvPr/>
          </p:nvGrpSpPr>
          <p:grpSpPr>
            <a:xfrm>
              <a:off x="7904511" y="4539013"/>
              <a:ext cx="4142913" cy="1706198"/>
              <a:chOff x="7904511" y="4539013"/>
              <a:chExt cx="4142913" cy="1706198"/>
            </a:xfrm>
          </p:grpSpPr>
          <p:pic>
            <p:nvPicPr>
              <p:cNvPr id="107" name="Graphic 106">
                <a:extLst>
                  <a:ext uri="{FF2B5EF4-FFF2-40B4-BE49-F238E27FC236}">
                    <a16:creationId xmlns:a16="http://schemas.microsoft.com/office/drawing/2014/main" id="{C1EC7FC0-EC7E-44E7-8BE8-DAE4A5A71140}"/>
                  </a:ext>
                </a:extLst>
              </p:cNvPr>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7904511" y="4539013"/>
                <a:ext cx="3886339" cy="1706198"/>
              </a:xfrm>
              <a:prstGeom prst="rect">
                <a:avLst/>
              </a:prstGeom>
            </p:spPr>
          </p:pic>
          <p:sp>
            <p:nvSpPr>
              <p:cNvPr id="108" name="TextBox 107">
                <a:extLst>
                  <a:ext uri="{FF2B5EF4-FFF2-40B4-BE49-F238E27FC236}">
                    <a16:creationId xmlns:a16="http://schemas.microsoft.com/office/drawing/2014/main" id="{D444362A-71FB-4CA2-9B3D-DF238DEED7D6}"/>
                  </a:ext>
                </a:extLst>
              </p:cNvPr>
              <p:cNvSpPr txBox="1"/>
              <p:nvPr/>
            </p:nvSpPr>
            <p:spPr>
              <a:xfrm>
                <a:off x="8655847" y="5470285"/>
                <a:ext cx="3391577" cy="322349"/>
              </a:xfrm>
              <a:prstGeom prst="rect">
                <a:avLst/>
              </a:prstGeom>
              <a:noFill/>
            </p:spPr>
            <p:txBody>
              <a:bodyPr wrap="square" rtlCol="0">
                <a:spAutoFit/>
              </a:bodyPr>
              <a:lstStyle/>
              <a:p>
                <a:r>
                  <a:rPr lang="en-US" sz="700" spc="225" dirty="0">
                    <a:solidFill>
                      <a:schemeClr val="bg1"/>
                    </a:solidFill>
                    <a:latin typeface="Tw Cen Classified MT Std" panose="020B0502020104020603" pitchFamily="34" charset="0"/>
                  </a:rPr>
                  <a:t>BUSINESS AS USUAL</a:t>
                </a:r>
              </a:p>
            </p:txBody>
          </p:sp>
        </p:grpSp>
        <p:grpSp>
          <p:nvGrpSpPr>
            <p:cNvPr id="104" name="Group 103">
              <a:extLst>
                <a:ext uri="{FF2B5EF4-FFF2-40B4-BE49-F238E27FC236}">
                  <a16:creationId xmlns:a16="http://schemas.microsoft.com/office/drawing/2014/main" id="{B7325044-9EEC-4089-92BC-799AFBDDA7F4}"/>
                </a:ext>
              </a:extLst>
            </p:cNvPr>
            <p:cNvGrpSpPr/>
            <p:nvPr/>
          </p:nvGrpSpPr>
          <p:grpSpPr>
            <a:xfrm>
              <a:off x="8699035" y="3350287"/>
              <a:ext cx="1381125" cy="1151047"/>
              <a:chOff x="8699035" y="3350287"/>
              <a:chExt cx="1381125" cy="1151047"/>
            </a:xfrm>
          </p:grpSpPr>
          <p:pic>
            <p:nvPicPr>
              <p:cNvPr id="105" name="Graphic 104">
                <a:extLst>
                  <a:ext uri="{FF2B5EF4-FFF2-40B4-BE49-F238E27FC236}">
                    <a16:creationId xmlns:a16="http://schemas.microsoft.com/office/drawing/2014/main" id="{F2A33C8E-D6D9-4970-A98A-8F7DBFD7D1CC}"/>
                  </a:ext>
                </a:extLst>
              </p:cNvPr>
              <p:cNvPicPr>
                <a:picLocks noChangeAspect="1"/>
              </p:cNvPicPr>
              <p:nvPr/>
            </p:nvPicPr>
            <p:blipFill>
              <a:blip r:embed="rId31">
                <a:extLst>
                  <a:ext uri="{96DAC541-7B7A-43D3-8B79-37D633B846F1}">
                    <asvg:svgBlip xmlns:asvg="http://schemas.microsoft.com/office/drawing/2016/SVG/main" r:embed="rId32"/>
                  </a:ext>
                </a:extLst>
              </a:blip>
              <a:stretch>
                <a:fillRect/>
              </a:stretch>
            </p:blipFill>
            <p:spPr>
              <a:xfrm>
                <a:off x="8699035" y="3350287"/>
                <a:ext cx="1381125" cy="1133475"/>
              </a:xfrm>
              <a:prstGeom prst="rect">
                <a:avLst/>
              </a:prstGeom>
            </p:spPr>
          </p:pic>
          <p:sp>
            <p:nvSpPr>
              <p:cNvPr id="106" name="TextBox 105">
                <a:extLst>
                  <a:ext uri="{FF2B5EF4-FFF2-40B4-BE49-F238E27FC236}">
                    <a16:creationId xmlns:a16="http://schemas.microsoft.com/office/drawing/2014/main" id="{E1D3714C-CA83-4A13-A9BA-5DFF3EF6DEA4}"/>
                  </a:ext>
                </a:extLst>
              </p:cNvPr>
              <p:cNvSpPr txBox="1"/>
              <p:nvPr/>
            </p:nvSpPr>
            <p:spPr>
              <a:xfrm>
                <a:off x="9184392" y="3534287"/>
                <a:ext cx="810192" cy="967047"/>
              </a:xfrm>
              <a:prstGeom prst="rect">
                <a:avLst/>
              </a:prstGeom>
              <a:noFill/>
            </p:spPr>
            <p:txBody>
              <a:bodyPr wrap="square" rtlCol="0">
                <a:spAutoFit/>
              </a:bodyPr>
              <a:lstStyle/>
              <a:p>
                <a:r>
                  <a:rPr lang="en-US" sz="1100" dirty="0">
                    <a:solidFill>
                      <a:srgbClr val="126990"/>
                    </a:solidFill>
                    <a:latin typeface="Adobe Garamond Pro" panose="02020502050506090403" pitchFamily="18" charset="0"/>
                  </a:rPr>
                  <a:t>la...la...la...la...</a:t>
                </a:r>
              </a:p>
            </p:txBody>
          </p:sp>
        </p:grpSp>
      </p:grpSp>
      <p:grpSp>
        <p:nvGrpSpPr>
          <p:cNvPr id="110" name="Group 109">
            <a:extLst>
              <a:ext uri="{FF2B5EF4-FFF2-40B4-BE49-F238E27FC236}">
                <a16:creationId xmlns:a16="http://schemas.microsoft.com/office/drawing/2014/main" id="{1EB62FC8-6780-47D2-B469-89DC93293883}"/>
              </a:ext>
            </a:extLst>
          </p:cNvPr>
          <p:cNvGrpSpPr/>
          <p:nvPr/>
        </p:nvGrpSpPr>
        <p:grpSpPr>
          <a:xfrm>
            <a:off x="3572221" y="3621118"/>
            <a:ext cx="1607930" cy="544836"/>
            <a:chOff x="256981" y="4032897"/>
            <a:chExt cx="1899244" cy="643546"/>
          </a:xfrm>
        </p:grpSpPr>
        <p:pic>
          <p:nvPicPr>
            <p:cNvPr id="111" name="Graphic 110">
              <a:extLst>
                <a:ext uri="{FF2B5EF4-FFF2-40B4-BE49-F238E27FC236}">
                  <a16:creationId xmlns:a16="http://schemas.microsoft.com/office/drawing/2014/main" id="{450C3D63-F206-4F61-AA21-1B7C59AE02B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56981" y="4032897"/>
              <a:ext cx="1899244" cy="643546"/>
            </a:xfrm>
            <a:prstGeom prst="rect">
              <a:avLst/>
            </a:prstGeom>
          </p:spPr>
        </p:pic>
        <p:sp>
          <p:nvSpPr>
            <p:cNvPr id="112" name="TextBox 111">
              <a:extLst>
                <a:ext uri="{FF2B5EF4-FFF2-40B4-BE49-F238E27FC236}">
                  <a16:creationId xmlns:a16="http://schemas.microsoft.com/office/drawing/2014/main" id="{F8866251-5CBC-4531-80EB-A31155154CFE}"/>
                </a:ext>
              </a:extLst>
            </p:cNvPr>
            <p:cNvSpPr txBox="1"/>
            <p:nvPr/>
          </p:nvSpPr>
          <p:spPr>
            <a:xfrm rot="21371979">
              <a:off x="606234" y="4166105"/>
              <a:ext cx="1478110" cy="254477"/>
            </a:xfrm>
            <a:prstGeom prst="rect">
              <a:avLst/>
            </a:prstGeom>
            <a:noFill/>
          </p:spPr>
          <p:txBody>
            <a:bodyPr wrap="square" rtlCol="0">
              <a:spAutoFit/>
            </a:bodyPr>
            <a:lstStyle/>
            <a:p>
              <a:pPr algn="ctr"/>
              <a:r>
                <a:rPr lang="en-AU" sz="800" b="1" spc="225" dirty="0">
                  <a:solidFill>
                    <a:srgbClr val="126990"/>
                  </a:solidFill>
                  <a:latin typeface="Tw Cen MT Std Extra Bold" panose="020B0902020104020603" pitchFamily="34" charset="0"/>
                </a:rPr>
                <a:t>3D PRINTING</a:t>
              </a:r>
            </a:p>
          </p:txBody>
        </p:sp>
        <p:pic>
          <p:nvPicPr>
            <p:cNvPr id="113" name="Graphic 112">
              <a:extLst>
                <a:ext uri="{FF2B5EF4-FFF2-40B4-BE49-F238E27FC236}">
                  <a16:creationId xmlns:a16="http://schemas.microsoft.com/office/drawing/2014/main" id="{0590264D-7BF6-4971-BE5E-695BB7AE9A38}"/>
                </a:ext>
              </a:extLst>
            </p:cNvPr>
            <p:cNvPicPr>
              <a:picLocks noChangeAspect="1"/>
            </p:cNvPicPr>
            <p:nvPr/>
          </p:nvPicPr>
          <p:blipFill>
            <a:blip r:embed="rId33" cstate="print">
              <a:extLst>
                <a:ext uri="{28A0092B-C50C-407E-A947-70E740481C1C}">
                  <a14:useLocalDpi xmlns:a14="http://schemas.microsoft.com/office/drawing/2010/main" val="0"/>
                </a:ext>
                <a:ext uri="{96DAC541-7B7A-43D3-8B79-37D633B846F1}">
                  <asvg:svgBlip xmlns:asvg="http://schemas.microsoft.com/office/drawing/2016/SVG/main" r:embed="rId34"/>
                </a:ext>
              </a:extLst>
            </a:blip>
            <a:stretch>
              <a:fillRect/>
            </a:stretch>
          </p:blipFill>
          <p:spPr>
            <a:xfrm>
              <a:off x="342961" y="4236591"/>
              <a:ext cx="250943" cy="250943"/>
            </a:xfrm>
            <a:prstGeom prst="rect">
              <a:avLst/>
            </a:prstGeom>
          </p:spPr>
        </p:pic>
      </p:grpSp>
      <p:pic>
        <p:nvPicPr>
          <p:cNvPr id="114" name="Picture 2" descr="Image result for icon for cloud computing">
            <a:extLst>
              <a:ext uri="{FF2B5EF4-FFF2-40B4-BE49-F238E27FC236}">
                <a16:creationId xmlns:a16="http://schemas.microsoft.com/office/drawing/2014/main" id="{51BA5457-D568-4461-9E9E-70BD492688C1}"/>
              </a:ext>
            </a:extLst>
          </p:cNvPr>
          <p:cNvPicPr>
            <a:picLocks noChangeAspect="1" noChangeArrowheads="1"/>
          </p:cNvPicPr>
          <p:nvPr/>
        </p:nvPicPr>
        <p:blipFill>
          <a:blip r:embed="rId35" cstate="print">
            <a:extLst>
              <a:ext uri="{28A0092B-C50C-407E-A947-70E740481C1C}">
                <a14:useLocalDpi xmlns:a14="http://schemas.microsoft.com/office/drawing/2010/main" val="0"/>
              </a:ext>
            </a:extLst>
          </a:blip>
          <a:srcRect/>
          <a:stretch>
            <a:fillRect/>
          </a:stretch>
        </p:blipFill>
        <p:spPr bwMode="auto">
          <a:xfrm>
            <a:off x="241622" y="3007715"/>
            <a:ext cx="198819" cy="19881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87BE3339-9FCE-4BB2-81F0-CE29C64188F5}"/>
              </a:ext>
            </a:extLst>
          </p:cNvPr>
          <p:cNvSpPr>
            <a:spLocks noGrp="1"/>
          </p:cNvSpPr>
          <p:nvPr>
            <p:ph type="title"/>
          </p:nvPr>
        </p:nvSpPr>
        <p:spPr>
          <a:xfrm>
            <a:off x="883971" y="416534"/>
            <a:ext cx="7618897" cy="792480"/>
          </a:xfrm>
        </p:spPr>
        <p:txBody>
          <a:bodyPr/>
          <a:lstStyle/>
          <a:p>
            <a:r>
              <a:rPr lang="en-GB" b="1" dirty="0"/>
              <a:t>Marketplaces and Business Practices are changing fast</a:t>
            </a:r>
          </a:p>
        </p:txBody>
      </p:sp>
      <p:pic>
        <p:nvPicPr>
          <p:cNvPr id="115" name="Picture 6" descr="ideasintoaction">
            <a:extLst>
              <a:ext uri="{FF2B5EF4-FFF2-40B4-BE49-F238E27FC236}">
                <a16:creationId xmlns:a16="http://schemas.microsoft.com/office/drawing/2014/main" id="{7E3CA49E-B6BE-456D-A2F4-2BBA0302099D}"/>
              </a:ext>
            </a:extLst>
          </p:cNvPr>
          <p:cNvPicPr>
            <a:picLocks noChangeAspect="1" noChangeArrowheads="1"/>
          </p:cNvPicPr>
          <p:nvPr/>
        </p:nvPicPr>
        <p:blipFill>
          <a:blip r:embed="rId36"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116" name="Picture 115" descr="ideasintoaction">
            <a:extLst>
              <a:ext uri="{FF2B5EF4-FFF2-40B4-BE49-F238E27FC236}">
                <a16:creationId xmlns:a16="http://schemas.microsoft.com/office/drawing/2014/main" id="{0D5F28DD-5C01-40F8-9BD8-953A57D0D6E7}"/>
              </a:ext>
            </a:extLst>
          </p:cNvPr>
          <p:cNvPicPr>
            <a:picLocks noChangeAspect="1" noChangeArrowheads="1"/>
          </p:cNvPicPr>
          <p:nvPr/>
        </p:nvPicPr>
        <p:blipFill>
          <a:blip r:embed="rId36"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1992765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939404" y="469147"/>
            <a:ext cx="6857999" cy="735806"/>
          </a:xfrm>
        </p:spPr>
        <p:txBody>
          <a:bodyPr>
            <a:normAutofit/>
          </a:bodyPr>
          <a:lstStyle/>
          <a:p>
            <a:pPr eaLnBrk="1" hangingPunct="1"/>
            <a:r>
              <a:rPr lang="en-GB" altLang="en-US" b="1" dirty="0">
                <a:solidFill>
                  <a:srgbClr val="C00000"/>
                </a:solidFill>
                <a:latin typeface="Arial" panose="020B0604020202020204" pitchFamily="34" charset="0"/>
                <a:cs typeface="Arial" panose="020B0604020202020204" pitchFamily="34" charset="0"/>
              </a:rPr>
              <a:t>Ishikawa Diagram 2</a:t>
            </a:r>
          </a:p>
        </p:txBody>
      </p:sp>
      <p:pic>
        <p:nvPicPr>
          <p:cNvPr id="50" name="Picture 6" descr="ideasintoaction">
            <a:extLst>
              <a:ext uri="{FF2B5EF4-FFF2-40B4-BE49-F238E27FC236}">
                <a16:creationId xmlns:a16="http://schemas.microsoft.com/office/drawing/2014/main" id="{2B2156AC-FD33-4777-B904-661B85812350}"/>
              </a:ext>
            </a:extLst>
          </p:cNvPr>
          <p:cNvPicPr>
            <a:picLocks noChangeAspect="1" noChangeArrowheads="1"/>
          </p:cNvPicPr>
          <p:nvPr/>
        </p:nvPicPr>
        <p:blipFill>
          <a:blip r:embed="rId4"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51" name="Picture 50" descr="ideasintoaction">
            <a:extLst>
              <a:ext uri="{FF2B5EF4-FFF2-40B4-BE49-F238E27FC236}">
                <a16:creationId xmlns:a16="http://schemas.microsoft.com/office/drawing/2014/main" id="{C2A10105-8867-4535-9C84-075310FD8555}"/>
              </a:ext>
            </a:extLst>
          </p:cNvPr>
          <p:cNvPicPr>
            <a:picLocks noChangeAspect="1" noChangeArrowheads="1"/>
          </p:cNvPicPr>
          <p:nvPr/>
        </p:nvPicPr>
        <p:blipFill>
          <a:blip r:embed="rId4"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
        <p:nvSpPr>
          <p:cNvPr id="52" name="Rectangle 51">
            <a:extLst>
              <a:ext uri="{FF2B5EF4-FFF2-40B4-BE49-F238E27FC236}">
                <a16:creationId xmlns:a16="http://schemas.microsoft.com/office/drawing/2014/main" id="{E6A4A5D9-EFC2-4549-9C3F-89457D7352C9}"/>
              </a:ext>
            </a:extLst>
          </p:cNvPr>
          <p:cNvSpPr/>
          <p:nvPr/>
        </p:nvSpPr>
        <p:spPr>
          <a:xfrm>
            <a:off x="320635" y="4819354"/>
            <a:ext cx="843148" cy="203365"/>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3445630C-37E6-4011-AD34-3DE7BF46B848}"/>
              </a:ext>
            </a:extLst>
          </p:cNvPr>
          <p:cNvPicPr>
            <a:picLocks noChangeAspect="1"/>
          </p:cNvPicPr>
          <p:nvPr/>
        </p:nvPicPr>
        <p:blipFill>
          <a:blip r:embed="rId5"/>
          <a:stretch>
            <a:fillRect/>
          </a:stretch>
        </p:blipFill>
        <p:spPr>
          <a:xfrm>
            <a:off x="855420" y="967563"/>
            <a:ext cx="6681491" cy="3615070"/>
          </a:xfrm>
          <a:prstGeom prst="rect">
            <a:avLst/>
          </a:prstGeom>
        </p:spPr>
      </p:pic>
    </p:spTree>
    <p:custDataLst>
      <p:tags r:id="rId1"/>
    </p:custDataLst>
    <p:extLst>
      <p:ext uri="{BB962C8B-B14F-4D97-AF65-F5344CB8AC3E}">
        <p14:creationId xmlns:p14="http://schemas.microsoft.com/office/powerpoint/2010/main" val="1581778287"/>
      </p:ext>
    </p:extLst>
  </p:cSld>
  <p:clrMapOvr>
    <a:masterClrMapping/>
  </p:clrMapOvr>
  <p:transition>
    <p:wipe dir="d"/>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336063B2-7D12-4027-8D7F-E8100C53F9D6}"/>
              </a:ext>
            </a:extLst>
          </p:cNvPr>
          <p:cNvSpPr>
            <a:spLocks noGrp="1" noChangeArrowheads="1"/>
          </p:cNvSpPr>
          <p:nvPr>
            <p:ph type="title"/>
          </p:nvPr>
        </p:nvSpPr>
        <p:spPr/>
        <p:txBody>
          <a:bodyPr/>
          <a:lstStyle/>
          <a:p>
            <a:r>
              <a:rPr lang="en-GB" altLang="en-US" b="1" dirty="0"/>
              <a:t>Analyse the Problem: Presenting Performance Data</a:t>
            </a:r>
          </a:p>
        </p:txBody>
      </p:sp>
      <p:sp>
        <p:nvSpPr>
          <p:cNvPr id="9219" name="Rectangle 3">
            <a:extLst>
              <a:ext uri="{FF2B5EF4-FFF2-40B4-BE49-F238E27FC236}">
                <a16:creationId xmlns:a16="http://schemas.microsoft.com/office/drawing/2014/main" id="{857E3A50-5F19-45D3-9687-353D7C7160D9}"/>
              </a:ext>
            </a:extLst>
          </p:cNvPr>
          <p:cNvSpPr>
            <a:spLocks noGrp="1" noChangeArrowheads="1"/>
          </p:cNvSpPr>
          <p:nvPr>
            <p:ph type="body" idx="1"/>
          </p:nvPr>
        </p:nvSpPr>
        <p:spPr>
          <a:xfrm>
            <a:off x="475013" y="1020471"/>
            <a:ext cx="7777655" cy="3922946"/>
          </a:xfrm>
        </p:spPr>
        <p:txBody>
          <a:bodyPr>
            <a:normAutofit/>
          </a:bodyPr>
          <a:lstStyle/>
          <a:p>
            <a:pPr algn="just">
              <a:spcAft>
                <a:spcPct val="20000"/>
              </a:spcAft>
            </a:pPr>
            <a:r>
              <a:rPr lang="en-GB" altLang="en-US" sz="1700" dirty="0"/>
              <a:t>Management reports often compare one data point (this period) with one other – typically last year or budget/ target</a:t>
            </a:r>
          </a:p>
          <a:p>
            <a:pPr algn="just">
              <a:spcAft>
                <a:spcPct val="20000"/>
              </a:spcAft>
            </a:pPr>
            <a:r>
              <a:rPr lang="en-GB" altLang="en-US" sz="1700" dirty="0"/>
              <a:t>Such single point comparisons ignore the fact that variation exists in all processes</a:t>
            </a:r>
          </a:p>
          <a:p>
            <a:pPr algn="just">
              <a:spcAft>
                <a:spcPct val="20000"/>
              </a:spcAft>
            </a:pPr>
            <a:r>
              <a:rPr lang="en-US" altLang="en-US" sz="1700" dirty="0"/>
              <a:t>Comparing a small number of data items with some target or budget, or with “this time last year” tells us very little. </a:t>
            </a:r>
            <a:r>
              <a:rPr lang="en-US" altLang="en-US" sz="1700" b="1" dirty="0">
                <a:solidFill>
                  <a:srgbClr val="C00000"/>
                </a:solidFill>
              </a:rPr>
              <a:t>The difference could just be random variation in the process.</a:t>
            </a:r>
          </a:p>
          <a:p>
            <a:pPr algn="just">
              <a:spcAft>
                <a:spcPct val="20000"/>
              </a:spcAft>
            </a:pPr>
            <a:r>
              <a:rPr lang="en-US" altLang="en-US" sz="1700" dirty="0"/>
              <a:t>What we actually should do is review the data over time</a:t>
            </a:r>
          </a:p>
          <a:p>
            <a:pPr algn="just">
              <a:spcAft>
                <a:spcPct val="20000"/>
              </a:spcAft>
            </a:pPr>
            <a:r>
              <a:rPr lang="en-US" altLang="en-US" sz="1700" dirty="0"/>
              <a:t>By presenting our business data as </a:t>
            </a:r>
            <a:r>
              <a:rPr lang="en-US" altLang="en-US" sz="1700" b="1" dirty="0">
                <a:solidFill>
                  <a:srgbClr val="C00000"/>
                </a:solidFill>
              </a:rPr>
              <a:t>time series </a:t>
            </a:r>
            <a:r>
              <a:rPr lang="en-US" altLang="en-US" sz="1700" dirty="0"/>
              <a:t>we can begin to filter out the random variation, and start to highlight the signals of change in the process</a:t>
            </a:r>
          </a:p>
          <a:p>
            <a:pPr algn="just">
              <a:spcAft>
                <a:spcPct val="20000"/>
              </a:spcAft>
            </a:pPr>
            <a:endParaRPr lang="en-GB" altLang="en-US" sz="1800" dirty="0"/>
          </a:p>
        </p:txBody>
      </p:sp>
      <p:pic>
        <p:nvPicPr>
          <p:cNvPr id="4" name="Picture 3" descr="ideasintoaction">
            <a:extLst>
              <a:ext uri="{FF2B5EF4-FFF2-40B4-BE49-F238E27FC236}">
                <a16:creationId xmlns:a16="http://schemas.microsoft.com/office/drawing/2014/main" id="{8D20F1F7-8E6A-4673-A1EA-61F3013E110C}"/>
              </a:ext>
            </a:extLst>
          </p:cNvPr>
          <p:cNvPicPr>
            <a:picLocks noChangeAspect="1" noChangeArrowheads="1"/>
          </p:cNvPicPr>
          <p:nvPr/>
        </p:nvPicPr>
        <p:blipFill>
          <a:blip r:embed="rId3"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5" name="Picture 4" descr="ideasintoaction">
            <a:extLst>
              <a:ext uri="{FF2B5EF4-FFF2-40B4-BE49-F238E27FC236}">
                <a16:creationId xmlns:a16="http://schemas.microsoft.com/office/drawing/2014/main" id="{BBC3DB5F-7FD5-4ECB-B099-EA12F30337D7}"/>
              </a:ext>
            </a:extLst>
          </p:cNvPr>
          <p:cNvPicPr>
            <a:picLocks noChangeAspect="1" noChangeArrowheads="1"/>
          </p:cNvPicPr>
          <p:nvPr/>
        </p:nvPicPr>
        <p:blipFill>
          <a:blip r:embed="rId3"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C8C39FCD-91B8-4520-9F89-EB07BACE7F1F}"/>
              </a:ext>
            </a:extLst>
          </p:cNvPr>
          <p:cNvSpPr>
            <a:spLocks noGrp="1" noChangeArrowheads="1"/>
          </p:cNvSpPr>
          <p:nvPr>
            <p:ph type="title"/>
          </p:nvPr>
        </p:nvSpPr>
        <p:spPr>
          <a:xfrm>
            <a:off x="998220" y="502920"/>
            <a:ext cx="7557201" cy="792480"/>
          </a:xfrm>
        </p:spPr>
        <p:txBody>
          <a:bodyPr/>
          <a:lstStyle/>
          <a:p>
            <a:r>
              <a:rPr lang="en-GB" altLang="en-US" b="1" dirty="0"/>
              <a:t>Analyse the Data: On-Time Delivery Performance Process</a:t>
            </a:r>
          </a:p>
        </p:txBody>
      </p:sp>
      <p:pic>
        <p:nvPicPr>
          <p:cNvPr id="15363" name="Picture 3">
            <a:extLst>
              <a:ext uri="{FF2B5EF4-FFF2-40B4-BE49-F238E27FC236}">
                <a16:creationId xmlns:a16="http://schemas.microsoft.com/office/drawing/2014/main" id="{947C097A-C6EF-4028-9CBB-8257B8FF7F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579" y="893189"/>
            <a:ext cx="6380042" cy="391818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F76180BA-A790-49F5-8CD7-DF1D2428F855}"/>
              </a:ext>
            </a:extLst>
          </p:cNvPr>
          <p:cNvSpPr txBox="1"/>
          <p:nvPr/>
        </p:nvSpPr>
        <p:spPr>
          <a:xfrm>
            <a:off x="7052442" y="1295400"/>
            <a:ext cx="1629104" cy="3185487"/>
          </a:xfrm>
          <a:prstGeom prst="rect">
            <a:avLst/>
          </a:prstGeom>
          <a:noFill/>
        </p:spPr>
        <p:txBody>
          <a:bodyPr wrap="square" rtlCol="0">
            <a:spAutoFit/>
          </a:bodyPr>
          <a:lstStyle/>
          <a:p>
            <a:r>
              <a:rPr lang="en-US" sz="1700" dirty="0"/>
              <a:t>With the current process, there is no way that management can consistently achieve their on-time delivery target of 95%</a:t>
            </a:r>
          </a:p>
          <a:p>
            <a:endParaRPr lang="en-GB" sz="1400" dirty="0"/>
          </a:p>
        </p:txBody>
      </p:sp>
      <p:pic>
        <p:nvPicPr>
          <p:cNvPr id="5" name="Picture 4" descr="ideasintoaction">
            <a:extLst>
              <a:ext uri="{FF2B5EF4-FFF2-40B4-BE49-F238E27FC236}">
                <a16:creationId xmlns:a16="http://schemas.microsoft.com/office/drawing/2014/main" id="{5169186D-D937-475E-BA80-4E6E44B9A9E6}"/>
              </a:ext>
            </a:extLst>
          </p:cNvPr>
          <p:cNvPicPr>
            <a:picLocks noChangeAspect="1" noChangeArrowheads="1"/>
          </p:cNvPicPr>
          <p:nvPr/>
        </p:nvPicPr>
        <p:blipFill>
          <a:blip r:embed="rId4"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6" name="Picture 5" descr="ideasintoaction">
            <a:extLst>
              <a:ext uri="{FF2B5EF4-FFF2-40B4-BE49-F238E27FC236}">
                <a16:creationId xmlns:a16="http://schemas.microsoft.com/office/drawing/2014/main" id="{85772023-293A-43C7-845B-941D30612F15}"/>
              </a:ext>
            </a:extLst>
          </p:cNvPr>
          <p:cNvPicPr>
            <a:picLocks noChangeAspect="1" noChangeArrowheads="1"/>
          </p:cNvPicPr>
          <p:nvPr/>
        </p:nvPicPr>
        <p:blipFill>
          <a:blip r:embed="rId4"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5866E571-9F96-457F-8138-80517A6CA436}"/>
              </a:ext>
            </a:extLst>
          </p:cNvPr>
          <p:cNvSpPr>
            <a:spLocks noGrp="1" noChangeArrowheads="1"/>
          </p:cNvSpPr>
          <p:nvPr>
            <p:ph type="title"/>
          </p:nvPr>
        </p:nvSpPr>
        <p:spPr/>
        <p:txBody>
          <a:bodyPr/>
          <a:lstStyle/>
          <a:p>
            <a:r>
              <a:rPr lang="en-GB" altLang="en-US" b="1" dirty="0"/>
              <a:t>Analyse the Data: Days from Order to Delivery Process</a:t>
            </a:r>
          </a:p>
        </p:txBody>
      </p:sp>
      <p:pic>
        <p:nvPicPr>
          <p:cNvPr id="19459" name="Picture 3">
            <a:extLst>
              <a:ext uri="{FF2B5EF4-FFF2-40B4-BE49-F238E27FC236}">
                <a16:creationId xmlns:a16="http://schemas.microsoft.com/office/drawing/2014/main" id="{4A732079-CFAA-40B5-AE1A-7DE2769D62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938" y="840105"/>
            <a:ext cx="6419501" cy="3942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a:extLst>
              <a:ext uri="{FF2B5EF4-FFF2-40B4-BE49-F238E27FC236}">
                <a16:creationId xmlns:a16="http://schemas.microsoft.com/office/drawing/2014/main" id="{51753C7D-C15D-4C84-819A-8C8162C2B354}"/>
              </a:ext>
            </a:extLst>
          </p:cNvPr>
          <p:cNvSpPr txBox="1"/>
          <p:nvPr/>
        </p:nvSpPr>
        <p:spPr>
          <a:xfrm>
            <a:off x="7146439" y="918330"/>
            <a:ext cx="1661230" cy="3785652"/>
          </a:xfrm>
          <a:prstGeom prst="rect">
            <a:avLst/>
          </a:prstGeom>
          <a:noFill/>
        </p:spPr>
        <p:txBody>
          <a:bodyPr wrap="square" rtlCol="0">
            <a:spAutoFit/>
          </a:bodyPr>
          <a:lstStyle/>
          <a:p>
            <a:r>
              <a:rPr lang="en-US" sz="1600" dirty="0"/>
              <a:t>The range is wide, reflecting the variable performance of the process</a:t>
            </a:r>
            <a:r>
              <a:rPr lang="en-GB" dirty="0"/>
              <a:t>.</a:t>
            </a:r>
          </a:p>
          <a:p>
            <a:endParaRPr lang="en-GB" sz="1600" dirty="0"/>
          </a:p>
          <a:p>
            <a:r>
              <a:rPr lang="en-US" sz="1600" dirty="0"/>
              <a:t>Clearly there were problems around weeks 27-29</a:t>
            </a:r>
          </a:p>
          <a:p>
            <a:endParaRPr lang="en-US" sz="1600" dirty="0"/>
          </a:p>
          <a:p>
            <a:r>
              <a:rPr lang="en-US" sz="1600" dirty="0"/>
              <a:t>Is the process improving from week 31 onwards?</a:t>
            </a:r>
          </a:p>
        </p:txBody>
      </p:sp>
      <p:pic>
        <p:nvPicPr>
          <p:cNvPr id="5" name="Picture 4" descr="ideasintoaction">
            <a:extLst>
              <a:ext uri="{FF2B5EF4-FFF2-40B4-BE49-F238E27FC236}">
                <a16:creationId xmlns:a16="http://schemas.microsoft.com/office/drawing/2014/main" id="{2EFCD2C6-79FC-4B3C-83E4-EFEE048F70E4}"/>
              </a:ext>
            </a:extLst>
          </p:cNvPr>
          <p:cNvPicPr>
            <a:picLocks noChangeAspect="1" noChangeArrowheads="1"/>
          </p:cNvPicPr>
          <p:nvPr/>
        </p:nvPicPr>
        <p:blipFill>
          <a:blip r:embed="rId4"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6" name="Picture 5" descr="ideasintoaction">
            <a:extLst>
              <a:ext uri="{FF2B5EF4-FFF2-40B4-BE49-F238E27FC236}">
                <a16:creationId xmlns:a16="http://schemas.microsoft.com/office/drawing/2014/main" id="{161CEEEE-02F8-48C8-83D5-F5602D739A42}"/>
              </a:ext>
            </a:extLst>
          </p:cNvPr>
          <p:cNvPicPr>
            <a:picLocks noChangeAspect="1" noChangeArrowheads="1"/>
          </p:cNvPicPr>
          <p:nvPr/>
        </p:nvPicPr>
        <p:blipFill>
          <a:blip r:embed="rId4"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2B2F08-CE91-4F6A-AB95-3547A42EBF9D}"/>
              </a:ext>
            </a:extLst>
          </p:cNvPr>
          <p:cNvSpPr>
            <a:spLocks noGrp="1"/>
          </p:cNvSpPr>
          <p:nvPr>
            <p:ph type="title"/>
          </p:nvPr>
        </p:nvSpPr>
        <p:spPr/>
        <p:txBody>
          <a:bodyPr/>
          <a:lstStyle/>
          <a:p>
            <a:r>
              <a:rPr lang="en-GB" b="1" dirty="0"/>
              <a:t>Analyse the Data: Useful Performance Measures</a:t>
            </a:r>
          </a:p>
        </p:txBody>
      </p:sp>
      <p:sp>
        <p:nvSpPr>
          <p:cNvPr id="3" name="Content Placeholder 2">
            <a:extLst>
              <a:ext uri="{FF2B5EF4-FFF2-40B4-BE49-F238E27FC236}">
                <a16:creationId xmlns:a16="http://schemas.microsoft.com/office/drawing/2014/main" id="{D439B5D3-8E68-43DA-A302-A2F3146BF2DD}"/>
              </a:ext>
            </a:extLst>
          </p:cNvPr>
          <p:cNvSpPr>
            <a:spLocks noGrp="1"/>
          </p:cNvSpPr>
          <p:nvPr>
            <p:ph idx="1"/>
          </p:nvPr>
        </p:nvSpPr>
        <p:spPr>
          <a:xfrm>
            <a:off x="612458" y="1912620"/>
            <a:ext cx="7277100" cy="3230880"/>
          </a:xfrm>
        </p:spPr>
        <p:txBody>
          <a:bodyPr>
            <a:normAutofit/>
          </a:bodyPr>
          <a:lstStyle/>
          <a:p>
            <a:pPr marL="285750" indent="-285750">
              <a:buClr>
                <a:srgbClr val="C00000"/>
              </a:buClr>
              <a:buFont typeface="Arial" panose="020B0604020202020204" pitchFamily="34" charset="0"/>
              <a:buChar char="•"/>
            </a:pPr>
            <a:r>
              <a:rPr lang="en-GB" sz="1700" b="1" dirty="0">
                <a:solidFill>
                  <a:srgbClr val="C00000"/>
                </a:solidFill>
              </a:rPr>
              <a:t>Flow</a:t>
            </a:r>
            <a:r>
              <a:rPr lang="en-GB" sz="1700" dirty="0"/>
              <a:t> (end-to-end elapsed processing time)</a:t>
            </a:r>
          </a:p>
          <a:p>
            <a:pPr marL="285750" indent="-285750">
              <a:buClr>
                <a:srgbClr val="C00000"/>
              </a:buClr>
              <a:buFont typeface="Arial" panose="020B0604020202020204" pitchFamily="34" charset="0"/>
              <a:buChar char="•"/>
            </a:pPr>
            <a:r>
              <a:rPr lang="en-GB" sz="1700" b="1" dirty="0">
                <a:solidFill>
                  <a:srgbClr val="C00000"/>
                </a:solidFill>
              </a:rPr>
              <a:t>Quality</a:t>
            </a:r>
            <a:r>
              <a:rPr lang="en-GB" sz="1700" dirty="0"/>
              <a:t> (right-first-time; scrap; rework)</a:t>
            </a:r>
          </a:p>
          <a:p>
            <a:pPr marL="285750" indent="-285750">
              <a:buClr>
                <a:srgbClr val="C00000"/>
              </a:buClr>
              <a:buFont typeface="Arial" panose="020B0604020202020204" pitchFamily="34" charset="0"/>
              <a:buChar char="•"/>
            </a:pPr>
            <a:r>
              <a:rPr lang="en-GB" sz="1700" b="1" dirty="0">
                <a:solidFill>
                  <a:srgbClr val="C00000"/>
                </a:solidFill>
              </a:rPr>
              <a:t>Customer satisfaction </a:t>
            </a:r>
            <a:r>
              <a:rPr lang="en-GB" sz="1700" dirty="0"/>
              <a:t>(scores; pain points etc)</a:t>
            </a:r>
          </a:p>
          <a:p>
            <a:pPr marL="285750" indent="-285750">
              <a:buClr>
                <a:srgbClr val="C00000"/>
              </a:buClr>
              <a:buFont typeface="Arial" panose="020B0604020202020204" pitchFamily="34" charset="0"/>
              <a:buChar char="•"/>
            </a:pPr>
            <a:r>
              <a:rPr lang="en-GB" sz="1700" b="1" dirty="0">
                <a:solidFill>
                  <a:srgbClr val="C00000"/>
                </a:solidFill>
              </a:rPr>
              <a:t>Work-in-process</a:t>
            </a:r>
            <a:r>
              <a:rPr lang="en-GB" sz="1700" dirty="0"/>
              <a:t> (inventory at each stage)</a:t>
            </a:r>
          </a:p>
          <a:p>
            <a:pPr marL="285750" indent="-285750">
              <a:buClr>
                <a:srgbClr val="C00000"/>
              </a:buClr>
              <a:buFont typeface="Arial" panose="020B0604020202020204" pitchFamily="34" charset="0"/>
              <a:buChar char="•"/>
            </a:pPr>
            <a:r>
              <a:rPr lang="en-GB" sz="1700" b="1" dirty="0">
                <a:solidFill>
                  <a:srgbClr val="C00000"/>
                </a:solidFill>
              </a:rPr>
              <a:t>On-time delivery </a:t>
            </a:r>
            <a:r>
              <a:rPr lang="en-GB" sz="1700" dirty="0"/>
              <a:t>(time series data distribution of delivery performance)</a:t>
            </a:r>
          </a:p>
          <a:p>
            <a:pPr marL="285750" indent="-285750">
              <a:buClr>
                <a:srgbClr val="C00000"/>
              </a:buClr>
              <a:buFont typeface="Arial" panose="020B0604020202020204" pitchFamily="34" charset="0"/>
              <a:buChar char="•"/>
            </a:pPr>
            <a:r>
              <a:rPr lang="en-GB" sz="1700" b="1" dirty="0">
                <a:solidFill>
                  <a:srgbClr val="C00000"/>
                </a:solidFill>
              </a:rPr>
              <a:t>Safety</a:t>
            </a:r>
            <a:r>
              <a:rPr lang="en-GB" sz="1700" dirty="0"/>
              <a:t> (the points where risks are greatest)</a:t>
            </a:r>
          </a:p>
        </p:txBody>
      </p:sp>
      <p:pic>
        <p:nvPicPr>
          <p:cNvPr id="5" name="Picture 4" descr="A person posing for the camera&#10;&#10;Description automatically generated">
            <a:extLst>
              <a:ext uri="{FF2B5EF4-FFF2-40B4-BE49-F238E27FC236}">
                <a16:creationId xmlns:a16="http://schemas.microsoft.com/office/drawing/2014/main" id="{DC529CD6-4F3E-4C10-8FCC-59967345CC04}"/>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5815013" y="847963"/>
            <a:ext cx="2461022" cy="2461022"/>
          </a:xfrm>
          <a:prstGeom prst="rect">
            <a:avLst/>
          </a:prstGeom>
        </p:spPr>
      </p:pic>
      <p:pic>
        <p:nvPicPr>
          <p:cNvPr id="7" name="Picture 6" descr="ideasintoaction">
            <a:extLst>
              <a:ext uri="{FF2B5EF4-FFF2-40B4-BE49-F238E27FC236}">
                <a16:creationId xmlns:a16="http://schemas.microsoft.com/office/drawing/2014/main" id="{8A5A48C1-E854-4492-A28D-15CBF085B25E}"/>
              </a:ext>
            </a:extLst>
          </p:cNvPr>
          <p:cNvPicPr>
            <a:picLocks noChangeAspect="1" noChangeArrowheads="1"/>
          </p:cNvPicPr>
          <p:nvPr/>
        </p:nvPicPr>
        <p:blipFill>
          <a:blip r:embed="rId5"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9" name="Picture 8" descr="ideasintoaction">
            <a:extLst>
              <a:ext uri="{FF2B5EF4-FFF2-40B4-BE49-F238E27FC236}">
                <a16:creationId xmlns:a16="http://schemas.microsoft.com/office/drawing/2014/main" id="{A8E3DE6A-4387-42A2-AA67-3D1AF7C1D50F}"/>
              </a:ext>
            </a:extLst>
          </p:cNvPr>
          <p:cNvPicPr>
            <a:picLocks noChangeAspect="1" noChangeArrowheads="1"/>
          </p:cNvPicPr>
          <p:nvPr/>
        </p:nvPicPr>
        <p:blipFill>
          <a:blip r:embed="rId5"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359532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B718801C-1426-4CFB-9EA9-CDA2D307B8F0}"/>
              </a:ext>
            </a:extLst>
          </p:cNvPr>
          <p:cNvSpPr>
            <a:spLocks noGrp="1" noChangeArrowheads="1"/>
          </p:cNvSpPr>
          <p:nvPr>
            <p:ph type="title"/>
          </p:nvPr>
        </p:nvSpPr>
        <p:spPr>
          <a:xfrm>
            <a:off x="995445" y="410232"/>
            <a:ext cx="7570486" cy="603647"/>
          </a:xfrm>
        </p:spPr>
        <p:txBody>
          <a:bodyPr/>
          <a:lstStyle/>
          <a:p>
            <a:r>
              <a:rPr lang="en-GB" altLang="en-US" b="1" dirty="0"/>
              <a:t>Analyse the Data: Key Points</a:t>
            </a:r>
          </a:p>
        </p:txBody>
      </p:sp>
      <p:sp>
        <p:nvSpPr>
          <p:cNvPr id="23555" name="Rectangle 3">
            <a:extLst>
              <a:ext uri="{FF2B5EF4-FFF2-40B4-BE49-F238E27FC236}">
                <a16:creationId xmlns:a16="http://schemas.microsoft.com/office/drawing/2014/main" id="{4DD5B97A-A11D-4FC1-A77B-B5D9C0E6BB50}"/>
              </a:ext>
            </a:extLst>
          </p:cNvPr>
          <p:cNvSpPr>
            <a:spLocks noGrp="1" noChangeArrowheads="1"/>
          </p:cNvSpPr>
          <p:nvPr>
            <p:ph type="body" idx="1"/>
          </p:nvPr>
        </p:nvSpPr>
        <p:spPr>
          <a:xfrm>
            <a:off x="578069" y="959274"/>
            <a:ext cx="7851227" cy="3224952"/>
          </a:xfrm>
        </p:spPr>
        <p:txBody>
          <a:bodyPr/>
          <a:lstStyle/>
          <a:p>
            <a:pPr marL="285750" indent="-285750" algn="just">
              <a:lnSpc>
                <a:spcPct val="90000"/>
              </a:lnSpc>
              <a:spcAft>
                <a:spcPct val="20000"/>
              </a:spcAft>
              <a:buFont typeface="Arial" panose="020B0604020202020204" pitchFamily="34" charset="0"/>
              <a:buChar char="•"/>
            </a:pPr>
            <a:r>
              <a:rPr lang="en-GB" altLang="en-US" dirty="0"/>
              <a:t>The time-series chart gives us a way of understanding and improving business processes.</a:t>
            </a:r>
          </a:p>
          <a:p>
            <a:pPr marL="285750" indent="-285750" algn="just">
              <a:lnSpc>
                <a:spcPct val="90000"/>
              </a:lnSpc>
              <a:spcAft>
                <a:spcPct val="20000"/>
              </a:spcAft>
              <a:buFont typeface="Arial" panose="020B0604020202020204" pitchFamily="34" charset="0"/>
              <a:buChar char="•"/>
            </a:pPr>
            <a:r>
              <a:rPr lang="en-GB" altLang="en-US" dirty="0"/>
              <a:t>The spread of data (range) tells us how stable the process is (</a:t>
            </a:r>
            <a:r>
              <a:rPr lang="en-GB" altLang="en-US" b="1" i="1" dirty="0">
                <a:solidFill>
                  <a:srgbClr val="990000"/>
                </a:solidFill>
              </a:rPr>
              <a:t>the wider the range the less consistent the process</a:t>
            </a:r>
            <a:r>
              <a:rPr lang="en-GB" altLang="en-US" dirty="0"/>
              <a:t>). The only way to reduce the range is to reconfigure the process.</a:t>
            </a:r>
          </a:p>
          <a:p>
            <a:pPr marL="285750" indent="-285750" algn="just">
              <a:lnSpc>
                <a:spcPct val="90000"/>
              </a:lnSpc>
              <a:spcAft>
                <a:spcPct val="20000"/>
              </a:spcAft>
              <a:buFont typeface="Arial" panose="020B0604020202020204" pitchFamily="34" charset="0"/>
              <a:buChar char="•"/>
            </a:pPr>
            <a:r>
              <a:rPr lang="en-GB" altLang="en-US" dirty="0"/>
              <a:t>Further analysis may be necessary to identify the root causes of anomalies in the data – e.g. analysis by day of the week, or by shift, etc</a:t>
            </a:r>
          </a:p>
          <a:p>
            <a:pPr marL="285750" indent="-285750" algn="just">
              <a:lnSpc>
                <a:spcPct val="90000"/>
              </a:lnSpc>
              <a:spcAft>
                <a:spcPct val="20000"/>
              </a:spcAft>
              <a:buFont typeface="Arial" panose="020B0604020202020204" pitchFamily="34" charset="0"/>
              <a:buChar char="•"/>
            </a:pPr>
            <a:r>
              <a:rPr lang="en-GB" altLang="en-US" dirty="0"/>
              <a:t>The pattern of data points will signal any changes in the process itself. Investigate the causes of sudden peaks or troughs. </a:t>
            </a:r>
            <a:r>
              <a:rPr lang="en-US" altLang="en-US" dirty="0"/>
              <a:t>What was different? What occurred, when where and with whom?</a:t>
            </a:r>
            <a:endParaRPr lang="en-GB" altLang="en-US" dirty="0"/>
          </a:p>
          <a:p>
            <a:pPr algn="just">
              <a:lnSpc>
                <a:spcPct val="90000"/>
              </a:lnSpc>
              <a:spcAft>
                <a:spcPct val="20000"/>
              </a:spcAft>
            </a:pPr>
            <a:endParaRPr lang="en-GB" altLang="en-US" sz="1500" dirty="0"/>
          </a:p>
          <a:p>
            <a:pPr>
              <a:lnSpc>
                <a:spcPct val="90000"/>
              </a:lnSpc>
            </a:pPr>
            <a:endParaRPr lang="en-GB" altLang="en-US" sz="1500" dirty="0"/>
          </a:p>
        </p:txBody>
      </p:sp>
      <p:sp>
        <p:nvSpPr>
          <p:cNvPr id="5" name="Text Box 4">
            <a:extLst>
              <a:ext uri="{FF2B5EF4-FFF2-40B4-BE49-F238E27FC236}">
                <a16:creationId xmlns:a16="http://schemas.microsoft.com/office/drawing/2014/main" id="{44886936-3C2F-477D-802B-7B50E9E085DD}"/>
              </a:ext>
            </a:extLst>
          </p:cNvPr>
          <p:cNvSpPr txBox="1">
            <a:spLocks noChangeArrowheads="1"/>
          </p:cNvSpPr>
          <p:nvPr/>
        </p:nvSpPr>
        <p:spPr bwMode="auto">
          <a:xfrm>
            <a:off x="441434" y="3594495"/>
            <a:ext cx="7729701" cy="1138773"/>
          </a:xfrm>
          <a:prstGeom prst="rect">
            <a:avLst/>
          </a:prstGeom>
          <a:solidFill>
            <a:srgbClr val="C80000"/>
          </a:solidFill>
          <a:ln w="38100" algn="ctr">
            <a:solidFill>
              <a:schemeClr val="accent1"/>
            </a:solidFill>
            <a:miter lim="800000"/>
            <a:headEnd/>
            <a:tailEnd/>
          </a:ln>
          <a:effectLst/>
        </p:spPr>
        <p:txBody>
          <a:bodyPr wrap="square">
            <a:spAutoFit/>
          </a:bodyPr>
          <a:lstStyle/>
          <a:p>
            <a:pPr algn="ctr"/>
            <a:r>
              <a:rPr lang="en-GB" altLang="en-US" sz="2000" dirty="0">
                <a:solidFill>
                  <a:schemeClr val="bg1"/>
                </a:solidFill>
              </a:rPr>
              <a:t>"</a:t>
            </a:r>
            <a:r>
              <a:rPr lang="en-GB" altLang="en-US" sz="1600" dirty="0">
                <a:solidFill>
                  <a:schemeClr val="bg1"/>
                </a:solidFill>
              </a:rPr>
              <a:t>Our ability to produce rapid, sustained improvement is tied directly to our ability to understand and interpret variation” </a:t>
            </a:r>
          </a:p>
          <a:p>
            <a:pPr algn="r"/>
            <a:endParaRPr lang="en-GB" altLang="en-US" sz="1600" i="1" dirty="0">
              <a:solidFill>
                <a:schemeClr val="bg1"/>
              </a:solidFill>
            </a:endParaRPr>
          </a:p>
          <a:p>
            <a:pPr algn="r"/>
            <a:r>
              <a:rPr lang="en-GB" altLang="en-US" sz="1600" i="1" dirty="0">
                <a:solidFill>
                  <a:schemeClr val="bg1"/>
                </a:solidFill>
              </a:rPr>
              <a:t>Brian Joiner, Fourth Generation Management</a:t>
            </a:r>
          </a:p>
        </p:txBody>
      </p:sp>
      <p:pic>
        <p:nvPicPr>
          <p:cNvPr id="6" name="Picture 5" descr="ideasintoaction">
            <a:extLst>
              <a:ext uri="{FF2B5EF4-FFF2-40B4-BE49-F238E27FC236}">
                <a16:creationId xmlns:a16="http://schemas.microsoft.com/office/drawing/2014/main" id="{0D6B8FC8-CF89-40B0-8049-D5F8EC781D8A}"/>
              </a:ext>
            </a:extLst>
          </p:cNvPr>
          <p:cNvPicPr>
            <a:picLocks noChangeAspect="1" noChangeArrowheads="1"/>
          </p:cNvPicPr>
          <p:nvPr/>
        </p:nvPicPr>
        <p:blipFill>
          <a:blip r:embed="rId3"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7" name="Picture 6" descr="ideasintoaction">
            <a:extLst>
              <a:ext uri="{FF2B5EF4-FFF2-40B4-BE49-F238E27FC236}">
                <a16:creationId xmlns:a16="http://schemas.microsoft.com/office/drawing/2014/main" id="{C74C74CB-D155-4E38-8889-3CD1772ED66B}"/>
              </a:ext>
            </a:extLst>
          </p:cNvPr>
          <p:cNvPicPr>
            <a:picLocks noChangeAspect="1" noChangeArrowheads="1"/>
          </p:cNvPicPr>
          <p:nvPr/>
        </p:nvPicPr>
        <p:blipFill>
          <a:blip r:embed="rId3"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837473B0-CC2E-450A-ABE3-18F120FF3D39}">
                <a1611:picAttrSrcUrl xmlns:a1611="http://schemas.microsoft.com/office/drawing/2016/11/main" r:id="rId3"/>
              </a:ext>
            </a:extLst>
          </a:blip>
          <a:srcRect/>
          <a:stretch>
            <a:fillRect t="-22000" b="-22000"/>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4FCF832-BF73-4C5B-AA83-F9896AA2748C}"/>
              </a:ext>
            </a:extLst>
          </p:cNvPr>
          <p:cNvSpPr>
            <a:spLocks noGrp="1"/>
          </p:cNvSpPr>
          <p:nvPr>
            <p:ph type="body" sz="quarter" idx="10"/>
          </p:nvPr>
        </p:nvSpPr>
        <p:spPr/>
        <p:txBody>
          <a:bodyPr>
            <a:normAutofit/>
          </a:bodyPr>
          <a:lstStyle/>
          <a:p>
            <a:r>
              <a:rPr lang="en-GB" sz="2800" b="1" dirty="0">
                <a:solidFill>
                  <a:schemeClr val="bg1"/>
                </a:solidFill>
              </a:rPr>
              <a:t>3. Generate Ideas</a:t>
            </a:r>
          </a:p>
        </p:txBody>
      </p:sp>
      <p:pic>
        <p:nvPicPr>
          <p:cNvPr id="3" name="Picture 2" descr="ideasintoaction">
            <a:extLst>
              <a:ext uri="{FF2B5EF4-FFF2-40B4-BE49-F238E27FC236}">
                <a16:creationId xmlns:a16="http://schemas.microsoft.com/office/drawing/2014/main" id="{12752A58-00D0-47CB-A8E2-790C51E23DA9}"/>
              </a:ext>
            </a:extLst>
          </p:cNvPr>
          <p:cNvPicPr>
            <a:picLocks noChangeAspect="1" noChangeArrowheads="1"/>
          </p:cNvPicPr>
          <p:nvPr/>
        </p:nvPicPr>
        <p:blipFill>
          <a:blip r:embed="rId4"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5" name="Picture 4" descr="ideasintoaction">
            <a:extLst>
              <a:ext uri="{FF2B5EF4-FFF2-40B4-BE49-F238E27FC236}">
                <a16:creationId xmlns:a16="http://schemas.microsoft.com/office/drawing/2014/main" id="{0EEDEA55-507B-4508-AD3B-A18D1901940D}"/>
              </a:ext>
            </a:extLst>
          </p:cNvPr>
          <p:cNvPicPr>
            <a:picLocks noChangeAspect="1" noChangeArrowheads="1"/>
          </p:cNvPicPr>
          <p:nvPr/>
        </p:nvPicPr>
        <p:blipFill>
          <a:blip r:embed="rId4"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505448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E8D0BA-2653-44B9-9636-965B0E34D4E8}"/>
              </a:ext>
            </a:extLst>
          </p:cNvPr>
          <p:cNvSpPr>
            <a:spLocks noGrp="1"/>
          </p:cNvSpPr>
          <p:nvPr>
            <p:ph type="title"/>
          </p:nvPr>
        </p:nvSpPr>
        <p:spPr/>
        <p:txBody>
          <a:bodyPr/>
          <a:lstStyle/>
          <a:p>
            <a:r>
              <a:rPr lang="en-GB" b="1" dirty="0"/>
              <a:t>Generate Ideas</a:t>
            </a:r>
          </a:p>
        </p:txBody>
      </p:sp>
      <p:sp>
        <p:nvSpPr>
          <p:cNvPr id="3" name="Content Placeholder 2">
            <a:extLst>
              <a:ext uri="{FF2B5EF4-FFF2-40B4-BE49-F238E27FC236}">
                <a16:creationId xmlns:a16="http://schemas.microsoft.com/office/drawing/2014/main" id="{D833DAFB-B3A2-4F87-A28A-9C9525D3FAA6}"/>
              </a:ext>
            </a:extLst>
          </p:cNvPr>
          <p:cNvSpPr>
            <a:spLocks noGrp="1"/>
          </p:cNvSpPr>
          <p:nvPr>
            <p:ph idx="1"/>
          </p:nvPr>
        </p:nvSpPr>
        <p:spPr>
          <a:xfrm>
            <a:off x="510777" y="855345"/>
            <a:ext cx="7408070" cy="3401673"/>
          </a:xfrm>
        </p:spPr>
        <p:txBody>
          <a:bodyPr/>
          <a:lstStyle/>
          <a:p>
            <a:r>
              <a:rPr lang="en-GB" sz="1700" dirty="0"/>
              <a:t>With all the analysis the group has done, it should be easy to brainstorm a wealth of ideas for improvement:</a:t>
            </a:r>
          </a:p>
          <a:p>
            <a:pPr marL="285750" indent="-285750">
              <a:buClr>
                <a:srgbClr val="C00000"/>
              </a:buClr>
              <a:buFont typeface="Arial" panose="020B0604020202020204" pitchFamily="34" charset="0"/>
              <a:buChar char="•"/>
            </a:pPr>
            <a:r>
              <a:rPr lang="en-GB" sz="1700" dirty="0"/>
              <a:t>Work as a group. Brainstorm and collate ideas from the work you have already done. Don’t “judge” ideas at this stage. Get them all down.</a:t>
            </a:r>
          </a:p>
          <a:p>
            <a:pPr marL="285750" indent="-285750">
              <a:buClr>
                <a:srgbClr val="C00000"/>
              </a:buClr>
              <a:buFont typeface="Arial" panose="020B0604020202020204" pitchFamily="34" charset="0"/>
              <a:buChar char="•"/>
            </a:pPr>
            <a:r>
              <a:rPr lang="en-GB" sz="1700" dirty="0"/>
              <a:t>The tools used to Analyse the Problem, in Stage 2, should all be reviewed as sources of ideas. For example, what ideas come out of the Stakeholder Analysis, or the Ishikawa Diagram? What does the data tell us we need to improve?</a:t>
            </a:r>
          </a:p>
          <a:p>
            <a:pPr marL="285750" indent="-285750">
              <a:buClr>
                <a:srgbClr val="C00000"/>
              </a:buClr>
              <a:buFont typeface="Arial" panose="020B0604020202020204" pitchFamily="34" charset="0"/>
              <a:buChar char="•"/>
            </a:pPr>
            <a:r>
              <a:rPr lang="en-GB" sz="1700" dirty="0"/>
              <a:t>Use the tool on the next slide to discuss what prevents the problem/ issue from being resolved right now. What are the barriers to fixing it, and what ways round the barriers might there be?</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p:txBody>
      </p:sp>
      <p:sp>
        <p:nvSpPr>
          <p:cNvPr id="4" name="TextBox 3">
            <a:extLst>
              <a:ext uri="{FF2B5EF4-FFF2-40B4-BE49-F238E27FC236}">
                <a16:creationId xmlns:a16="http://schemas.microsoft.com/office/drawing/2014/main" id="{AA95F7E6-9113-40D5-B6EB-5C353A10258C}"/>
              </a:ext>
            </a:extLst>
          </p:cNvPr>
          <p:cNvSpPr txBox="1"/>
          <p:nvPr/>
        </p:nvSpPr>
        <p:spPr>
          <a:xfrm>
            <a:off x="385290" y="3947240"/>
            <a:ext cx="8373419" cy="815608"/>
          </a:xfrm>
          <a:prstGeom prst="rect">
            <a:avLst/>
          </a:prstGeom>
          <a:solidFill>
            <a:srgbClr val="C00000"/>
          </a:solidFill>
        </p:spPr>
        <p:txBody>
          <a:bodyPr wrap="square" rtlCol="0">
            <a:spAutoFit/>
          </a:bodyPr>
          <a:lstStyle/>
          <a:p>
            <a:pPr algn="ctr">
              <a:spcAft>
                <a:spcPts val="600"/>
              </a:spcAft>
            </a:pPr>
            <a:r>
              <a:rPr lang="en-US" b="1" dirty="0">
                <a:solidFill>
                  <a:schemeClr val="bg1"/>
                </a:solidFill>
              </a:rPr>
              <a:t>“If you want to have good ideas you must have many ideas. Most of them will be wrong, and what you have to learn is which ones to throw away.”</a:t>
            </a:r>
          </a:p>
          <a:p>
            <a:pPr algn="ctr">
              <a:spcAft>
                <a:spcPts val="600"/>
              </a:spcAft>
            </a:pPr>
            <a:r>
              <a:rPr lang="en-US" b="1" i="1" dirty="0">
                <a:solidFill>
                  <a:schemeClr val="bg1"/>
                </a:solidFill>
              </a:rPr>
              <a:t>Linus Pauling</a:t>
            </a:r>
            <a:endParaRPr lang="en-GB" sz="1400" b="1" i="1" dirty="0">
              <a:solidFill>
                <a:schemeClr val="bg1"/>
              </a:solidFill>
            </a:endParaRPr>
          </a:p>
        </p:txBody>
      </p:sp>
      <p:pic>
        <p:nvPicPr>
          <p:cNvPr id="5" name="Picture 4" descr="ideasintoaction">
            <a:extLst>
              <a:ext uri="{FF2B5EF4-FFF2-40B4-BE49-F238E27FC236}">
                <a16:creationId xmlns:a16="http://schemas.microsoft.com/office/drawing/2014/main" id="{B846A1AE-D094-4FDA-A6D9-D570F376F7F7}"/>
              </a:ext>
            </a:extLst>
          </p:cNvPr>
          <p:cNvPicPr>
            <a:picLocks noChangeAspect="1" noChangeArrowheads="1"/>
          </p:cNvPicPr>
          <p:nvPr/>
        </p:nvPicPr>
        <p:blipFill>
          <a:blip r:embed="rId3"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6" name="Picture 5" descr="ideasintoaction">
            <a:extLst>
              <a:ext uri="{FF2B5EF4-FFF2-40B4-BE49-F238E27FC236}">
                <a16:creationId xmlns:a16="http://schemas.microsoft.com/office/drawing/2014/main" id="{0FFB28B3-FD9B-4B2B-A575-521F244C7D83}"/>
              </a:ext>
            </a:extLst>
          </p:cNvPr>
          <p:cNvPicPr>
            <a:picLocks noChangeAspect="1" noChangeArrowheads="1"/>
          </p:cNvPicPr>
          <p:nvPr/>
        </p:nvPicPr>
        <p:blipFill>
          <a:blip r:embed="rId3"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1915661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F1600-9317-4B42-A06C-2B2C7A7D8B2B}"/>
              </a:ext>
            </a:extLst>
          </p:cNvPr>
          <p:cNvSpPr>
            <a:spLocks noGrp="1"/>
          </p:cNvSpPr>
          <p:nvPr>
            <p:ph type="title"/>
          </p:nvPr>
        </p:nvSpPr>
        <p:spPr/>
        <p:txBody>
          <a:bodyPr/>
          <a:lstStyle/>
          <a:p>
            <a:r>
              <a:rPr lang="en-GB" b="1" dirty="0"/>
              <a:t>Tools to Generate Ideas 1: Consider the Barriers</a:t>
            </a:r>
          </a:p>
        </p:txBody>
      </p:sp>
      <p:sp>
        <p:nvSpPr>
          <p:cNvPr id="8" name="Text Box 4">
            <a:extLst>
              <a:ext uri="{FF2B5EF4-FFF2-40B4-BE49-F238E27FC236}">
                <a16:creationId xmlns:a16="http://schemas.microsoft.com/office/drawing/2014/main" id="{FBE4ED33-72A6-427D-9F8A-02C9099DCD59}"/>
              </a:ext>
            </a:extLst>
          </p:cNvPr>
          <p:cNvSpPr txBox="1">
            <a:spLocks noChangeArrowheads="1"/>
          </p:cNvSpPr>
          <p:nvPr/>
        </p:nvSpPr>
        <p:spPr bwMode="auto">
          <a:xfrm>
            <a:off x="332510" y="4824662"/>
            <a:ext cx="343076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GB" altLang="en-US" sz="1200" dirty="0"/>
              <a:t>Source: “Breakthrough Thinking” Nick Souter</a:t>
            </a:r>
          </a:p>
        </p:txBody>
      </p:sp>
      <p:sp>
        <p:nvSpPr>
          <p:cNvPr id="10" name="Text Box 4">
            <a:extLst>
              <a:ext uri="{FF2B5EF4-FFF2-40B4-BE49-F238E27FC236}">
                <a16:creationId xmlns:a16="http://schemas.microsoft.com/office/drawing/2014/main" id="{0FA319C0-101E-4078-AAC9-5988F4889E0B}"/>
              </a:ext>
            </a:extLst>
          </p:cNvPr>
          <p:cNvSpPr txBox="1">
            <a:spLocks noChangeArrowheads="1"/>
          </p:cNvSpPr>
          <p:nvPr/>
        </p:nvSpPr>
        <p:spPr bwMode="auto">
          <a:xfrm>
            <a:off x="483361" y="1006375"/>
            <a:ext cx="4361908" cy="923330"/>
          </a:xfrm>
          <a:prstGeom prst="rect">
            <a:avLst/>
          </a:prstGeom>
          <a:noFill/>
          <a:ln>
            <a:noFill/>
          </a:ln>
          <a:effectLst/>
        </p:spPr>
        <p:txBody>
          <a:bodyPr wrap="square">
            <a:spAutoFit/>
          </a:bodyPr>
          <a:lstStyle/>
          <a:p>
            <a:pPr>
              <a:spcBef>
                <a:spcPct val="50000"/>
              </a:spcBef>
            </a:pPr>
            <a:r>
              <a:rPr lang="en-GB" altLang="en-US" sz="1800" dirty="0"/>
              <a:t>Considering the barriers to solving a problem helps us generate good ideas for solutions:</a:t>
            </a:r>
          </a:p>
        </p:txBody>
      </p:sp>
      <p:sp>
        <p:nvSpPr>
          <p:cNvPr id="9" name="Text Box 4">
            <a:extLst>
              <a:ext uri="{FF2B5EF4-FFF2-40B4-BE49-F238E27FC236}">
                <a16:creationId xmlns:a16="http://schemas.microsoft.com/office/drawing/2014/main" id="{0A0D14E7-C0CF-48F7-989F-B34C30314F83}"/>
              </a:ext>
            </a:extLst>
          </p:cNvPr>
          <p:cNvSpPr txBox="1">
            <a:spLocks noChangeArrowheads="1"/>
          </p:cNvSpPr>
          <p:nvPr/>
        </p:nvSpPr>
        <p:spPr bwMode="auto">
          <a:xfrm>
            <a:off x="5653088" y="6538913"/>
            <a:ext cx="34559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altLang="en-US" sz="1200">
                <a:solidFill>
                  <a:srgbClr val="000099"/>
                </a:solidFill>
              </a:rPr>
              <a:t>Source: “Breakthrough Thinking” Nick Souter</a:t>
            </a:r>
          </a:p>
        </p:txBody>
      </p:sp>
      <p:pic>
        <p:nvPicPr>
          <p:cNvPr id="12" name="Picture 3">
            <a:extLst>
              <a:ext uri="{FF2B5EF4-FFF2-40B4-BE49-F238E27FC236}">
                <a16:creationId xmlns:a16="http://schemas.microsoft.com/office/drawing/2014/main" id="{E7C3261E-BB5E-44F4-A731-0A2636D1B4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5526" y="839295"/>
            <a:ext cx="2930253" cy="3940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 Box 5">
            <a:extLst>
              <a:ext uri="{FF2B5EF4-FFF2-40B4-BE49-F238E27FC236}">
                <a16:creationId xmlns:a16="http://schemas.microsoft.com/office/drawing/2014/main" id="{176C1B33-B5FF-4A5B-8629-DF7D234C2643}"/>
              </a:ext>
            </a:extLst>
          </p:cNvPr>
          <p:cNvSpPr txBox="1">
            <a:spLocks noChangeArrowheads="1"/>
          </p:cNvSpPr>
          <p:nvPr/>
        </p:nvSpPr>
        <p:spPr bwMode="auto">
          <a:xfrm>
            <a:off x="483361" y="1929705"/>
            <a:ext cx="3699756" cy="2723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77800" indent="-177800">
              <a:defRPr>
                <a:solidFill>
                  <a:schemeClr val="tx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vl6pPr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buClr>
                <a:srgbClr val="C00000"/>
              </a:buClr>
              <a:buFontTx/>
              <a:buChar char="•"/>
            </a:pPr>
            <a:r>
              <a:rPr lang="en-GB" altLang="en-US" sz="1800" dirty="0">
                <a:latin typeface="+mn-lt"/>
                <a:cs typeface="+mn-cs"/>
              </a:rPr>
              <a:t>What are the barriers to defining and measuring the problem?</a:t>
            </a:r>
          </a:p>
          <a:p>
            <a:pPr>
              <a:spcBef>
                <a:spcPct val="50000"/>
              </a:spcBef>
              <a:buClr>
                <a:srgbClr val="C00000"/>
              </a:buClr>
              <a:buFontTx/>
              <a:buChar char="•"/>
            </a:pPr>
            <a:r>
              <a:rPr lang="en-GB" altLang="en-US" sz="1800" dirty="0">
                <a:latin typeface="+mn-lt"/>
                <a:cs typeface="+mn-cs"/>
              </a:rPr>
              <a:t>What are the barriers to gathering useful data?</a:t>
            </a:r>
          </a:p>
          <a:p>
            <a:pPr>
              <a:spcBef>
                <a:spcPct val="50000"/>
              </a:spcBef>
              <a:buClr>
                <a:srgbClr val="C00000"/>
              </a:buClr>
              <a:buFontTx/>
              <a:buChar char="•"/>
            </a:pPr>
            <a:r>
              <a:rPr lang="en-GB" altLang="en-US" sz="1800" dirty="0">
                <a:latin typeface="+mn-lt"/>
                <a:cs typeface="+mn-cs"/>
              </a:rPr>
              <a:t>What are the barriers to solving the problem?</a:t>
            </a:r>
          </a:p>
          <a:p>
            <a:pPr>
              <a:spcBef>
                <a:spcPct val="50000"/>
              </a:spcBef>
              <a:buClr>
                <a:srgbClr val="C00000"/>
              </a:buClr>
              <a:buFontTx/>
              <a:buChar char="•"/>
            </a:pPr>
            <a:r>
              <a:rPr lang="en-GB" altLang="en-US" sz="1800" dirty="0">
                <a:latin typeface="+mn-lt"/>
                <a:cs typeface="+mn-cs"/>
              </a:rPr>
              <a:t>What are the barriers to implementation?</a:t>
            </a:r>
          </a:p>
        </p:txBody>
      </p:sp>
      <p:pic>
        <p:nvPicPr>
          <p:cNvPr id="11" name="Picture 10" descr="ideasintoaction">
            <a:extLst>
              <a:ext uri="{FF2B5EF4-FFF2-40B4-BE49-F238E27FC236}">
                <a16:creationId xmlns:a16="http://schemas.microsoft.com/office/drawing/2014/main" id="{79158C52-1CE1-4E48-8141-5DDE4793960F}"/>
              </a:ext>
            </a:extLst>
          </p:cNvPr>
          <p:cNvPicPr>
            <a:picLocks noChangeAspect="1" noChangeArrowheads="1"/>
          </p:cNvPicPr>
          <p:nvPr/>
        </p:nvPicPr>
        <p:blipFill>
          <a:blip r:embed="rId4"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14" name="Picture 13" descr="ideasintoaction">
            <a:extLst>
              <a:ext uri="{FF2B5EF4-FFF2-40B4-BE49-F238E27FC236}">
                <a16:creationId xmlns:a16="http://schemas.microsoft.com/office/drawing/2014/main" id="{81AB96BC-6821-4573-BE72-2C820D577729}"/>
              </a:ext>
            </a:extLst>
          </p:cNvPr>
          <p:cNvPicPr>
            <a:picLocks noChangeAspect="1" noChangeArrowheads="1"/>
          </p:cNvPicPr>
          <p:nvPr/>
        </p:nvPicPr>
        <p:blipFill>
          <a:blip r:embed="rId4"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2820821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F1600-9317-4B42-A06C-2B2C7A7D8B2B}"/>
              </a:ext>
            </a:extLst>
          </p:cNvPr>
          <p:cNvSpPr>
            <a:spLocks noGrp="1"/>
          </p:cNvSpPr>
          <p:nvPr>
            <p:ph type="title"/>
          </p:nvPr>
        </p:nvSpPr>
        <p:spPr/>
        <p:txBody>
          <a:bodyPr/>
          <a:lstStyle/>
          <a:p>
            <a:r>
              <a:rPr lang="en-GB" b="1" dirty="0"/>
              <a:t>Tools to Generate Ideas 2: Stakeholder Analysis</a:t>
            </a:r>
          </a:p>
        </p:txBody>
      </p:sp>
      <p:pic>
        <p:nvPicPr>
          <p:cNvPr id="4" name="Picture 3">
            <a:extLst>
              <a:ext uri="{FF2B5EF4-FFF2-40B4-BE49-F238E27FC236}">
                <a16:creationId xmlns:a16="http://schemas.microsoft.com/office/drawing/2014/main" id="{C5DD6E00-85B8-489A-A19F-8D3F146687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6332" y="899160"/>
            <a:ext cx="3697013" cy="3737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Box 4">
            <a:extLst>
              <a:ext uri="{FF2B5EF4-FFF2-40B4-BE49-F238E27FC236}">
                <a16:creationId xmlns:a16="http://schemas.microsoft.com/office/drawing/2014/main" id="{08B0E32A-51B9-4F7D-9FDF-5512108CC068}"/>
              </a:ext>
            </a:extLst>
          </p:cNvPr>
          <p:cNvSpPr txBox="1">
            <a:spLocks noChangeArrowheads="1"/>
          </p:cNvSpPr>
          <p:nvPr/>
        </p:nvSpPr>
        <p:spPr bwMode="auto">
          <a:xfrm>
            <a:off x="727212" y="1086728"/>
            <a:ext cx="3182635" cy="3624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50000"/>
              </a:spcBef>
            </a:pPr>
            <a:r>
              <a:rPr lang="en-GB" altLang="en-US" sz="1700" dirty="0"/>
              <a:t>Now we have identified problems and their possible causes, we can use the Stakeholder Analysis tool to generate ideas for solutions from the point of view of the stakeholders.</a:t>
            </a:r>
          </a:p>
          <a:p>
            <a:pPr algn="just">
              <a:spcBef>
                <a:spcPct val="50000"/>
              </a:spcBef>
            </a:pPr>
            <a:r>
              <a:rPr lang="en-GB" altLang="en-US" sz="1700" dirty="0"/>
              <a:t>For example, what solutions would satisfy your customers?</a:t>
            </a:r>
          </a:p>
          <a:p>
            <a:pPr algn="just">
              <a:spcBef>
                <a:spcPct val="50000"/>
              </a:spcBef>
            </a:pPr>
            <a:r>
              <a:rPr lang="en-GB" altLang="en-US" sz="1700" dirty="0"/>
              <a:t>What solution would satisfy employees?</a:t>
            </a:r>
          </a:p>
          <a:p>
            <a:pPr algn="just">
              <a:spcBef>
                <a:spcPct val="50000"/>
              </a:spcBef>
            </a:pPr>
            <a:r>
              <a:rPr lang="en-GB" altLang="en-US" sz="1700" dirty="0"/>
              <a:t>And so on  </a:t>
            </a:r>
          </a:p>
        </p:txBody>
      </p:sp>
      <p:pic>
        <p:nvPicPr>
          <p:cNvPr id="7" name="Picture 6" descr="ideasintoaction">
            <a:extLst>
              <a:ext uri="{FF2B5EF4-FFF2-40B4-BE49-F238E27FC236}">
                <a16:creationId xmlns:a16="http://schemas.microsoft.com/office/drawing/2014/main" id="{19AF79D9-1D88-49ED-9945-6C346B693C53}"/>
              </a:ext>
            </a:extLst>
          </p:cNvPr>
          <p:cNvPicPr>
            <a:picLocks noChangeAspect="1" noChangeArrowheads="1"/>
          </p:cNvPicPr>
          <p:nvPr/>
        </p:nvPicPr>
        <p:blipFill>
          <a:blip r:embed="rId4"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8" name="Picture 7" descr="ideasintoaction">
            <a:extLst>
              <a:ext uri="{FF2B5EF4-FFF2-40B4-BE49-F238E27FC236}">
                <a16:creationId xmlns:a16="http://schemas.microsoft.com/office/drawing/2014/main" id="{0A2D10AE-ACEC-462E-B2AC-0610EA4F347C}"/>
              </a:ext>
            </a:extLst>
          </p:cNvPr>
          <p:cNvPicPr>
            <a:picLocks noChangeAspect="1" noChangeArrowheads="1"/>
          </p:cNvPicPr>
          <p:nvPr/>
        </p:nvPicPr>
        <p:blipFill>
          <a:blip r:embed="rId4"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
        <p:nvSpPr>
          <p:cNvPr id="9" name="Text Box 4">
            <a:extLst>
              <a:ext uri="{FF2B5EF4-FFF2-40B4-BE49-F238E27FC236}">
                <a16:creationId xmlns:a16="http://schemas.microsoft.com/office/drawing/2014/main" id="{440001F5-F7C7-4545-9CAB-335A0A66FECA}"/>
              </a:ext>
            </a:extLst>
          </p:cNvPr>
          <p:cNvSpPr txBox="1">
            <a:spLocks noChangeArrowheads="1"/>
          </p:cNvSpPr>
          <p:nvPr/>
        </p:nvSpPr>
        <p:spPr bwMode="auto">
          <a:xfrm>
            <a:off x="250771" y="4754272"/>
            <a:ext cx="34559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altLang="en-US" sz="1200" dirty="0"/>
              <a:t>Source: “Breakthrough Thinking” Nick Souter</a:t>
            </a:r>
          </a:p>
        </p:txBody>
      </p:sp>
    </p:spTree>
    <p:extLst>
      <p:ext uri="{BB962C8B-B14F-4D97-AF65-F5344CB8AC3E}">
        <p14:creationId xmlns:p14="http://schemas.microsoft.com/office/powerpoint/2010/main" val="1128702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0134B98-D1A2-45BE-A388-219399382C0D}"/>
              </a:ext>
            </a:extLst>
          </p:cNvPr>
          <p:cNvSpPr>
            <a:spLocks noGrp="1"/>
          </p:cNvSpPr>
          <p:nvPr>
            <p:ph type="title"/>
          </p:nvPr>
        </p:nvSpPr>
        <p:spPr>
          <a:xfrm>
            <a:off x="998220" y="382314"/>
            <a:ext cx="7665515" cy="792480"/>
          </a:xfrm>
        </p:spPr>
        <p:txBody>
          <a:bodyPr/>
          <a:lstStyle/>
          <a:p>
            <a:r>
              <a:rPr lang="en-GB" b="1" dirty="0"/>
              <a:t>Why do we need to be creative in our problem solving and decision making?</a:t>
            </a:r>
          </a:p>
        </p:txBody>
      </p:sp>
      <p:sp>
        <p:nvSpPr>
          <p:cNvPr id="8" name="Content Placeholder 7">
            <a:extLst>
              <a:ext uri="{FF2B5EF4-FFF2-40B4-BE49-F238E27FC236}">
                <a16:creationId xmlns:a16="http://schemas.microsoft.com/office/drawing/2014/main" id="{0B4D7766-6A9F-4003-8A8E-CF773BD8A378}"/>
              </a:ext>
            </a:extLst>
          </p:cNvPr>
          <p:cNvSpPr>
            <a:spLocks noGrp="1"/>
          </p:cNvSpPr>
          <p:nvPr>
            <p:ph idx="1"/>
          </p:nvPr>
        </p:nvSpPr>
        <p:spPr>
          <a:xfrm>
            <a:off x="491597" y="1040589"/>
            <a:ext cx="7945820" cy="3359632"/>
          </a:xfrm>
        </p:spPr>
        <p:txBody>
          <a:bodyPr/>
          <a:lstStyle/>
          <a:p>
            <a:pPr algn="ctr"/>
            <a:r>
              <a:rPr lang="en-US" dirty="0"/>
              <a:t>If you continue to think like you’ve always thought, you’ll continue to get what you’ve always got.</a:t>
            </a:r>
          </a:p>
          <a:p>
            <a:pPr algn="ctr"/>
            <a:endParaRPr lang="en-US" dirty="0"/>
          </a:p>
          <a:p>
            <a:pPr algn="just"/>
            <a:r>
              <a:rPr lang="en-US" dirty="0"/>
              <a:t>We can easily get stuck in a decision-making rut. We gather the same old group together and come up with much the same solutions to problems that we have done before.</a:t>
            </a:r>
          </a:p>
          <a:p>
            <a:pPr algn="just"/>
            <a:r>
              <a:rPr lang="en-US" dirty="0"/>
              <a:t>The danger is that our competitors are thinking more creatively:</a:t>
            </a:r>
          </a:p>
          <a:p>
            <a:pPr algn="just"/>
            <a:endParaRPr lang="en-GB" dirty="0"/>
          </a:p>
        </p:txBody>
      </p:sp>
      <p:pic>
        <p:nvPicPr>
          <p:cNvPr id="9" name="Picture 8">
            <a:extLst>
              <a:ext uri="{FF2B5EF4-FFF2-40B4-BE49-F238E27FC236}">
                <a16:creationId xmlns:a16="http://schemas.microsoft.com/office/drawing/2014/main" id="{98D667DE-0DD2-465F-8376-03287C243B00}"/>
              </a:ext>
            </a:extLst>
          </p:cNvPr>
          <p:cNvPicPr>
            <a:picLocks noChangeAspect="1"/>
          </p:cNvPicPr>
          <p:nvPr/>
        </p:nvPicPr>
        <p:blipFill>
          <a:blip r:embed="rId3"/>
          <a:stretch>
            <a:fillRect/>
          </a:stretch>
        </p:blipFill>
        <p:spPr>
          <a:xfrm>
            <a:off x="491597" y="3274629"/>
            <a:ext cx="3303459" cy="1486557"/>
          </a:xfrm>
          <a:prstGeom prst="rect">
            <a:avLst/>
          </a:prstGeom>
        </p:spPr>
      </p:pic>
      <p:pic>
        <p:nvPicPr>
          <p:cNvPr id="10" name="Picture 9">
            <a:extLst>
              <a:ext uri="{FF2B5EF4-FFF2-40B4-BE49-F238E27FC236}">
                <a16:creationId xmlns:a16="http://schemas.microsoft.com/office/drawing/2014/main" id="{973E51A1-4A63-45EE-8277-3E6F9479AE4E}"/>
              </a:ext>
            </a:extLst>
          </p:cNvPr>
          <p:cNvPicPr>
            <a:picLocks noChangeAspect="1"/>
          </p:cNvPicPr>
          <p:nvPr/>
        </p:nvPicPr>
        <p:blipFill>
          <a:blip r:embed="rId4"/>
          <a:stretch>
            <a:fillRect/>
          </a:stretch>
        </p:blipFill>
        <p:spPr>
          <a:xfrm>
            <a:off x="4410724" y="3370466"/>
            <a:ext cx="3398462" cy="1257431"/>
          </a:xfrm>
          <a:prstGeom prst="rect">
            <a:avLst/>
          </a:prstGeom>
        </p:spPr>
      </p:pic>
      <p:sp>
        <p:nvSpPr>
          <p:cNvPr id="11" name="TextBox 10">
            <a:extLst>
              <a:ext uri="{FF2B5EF4-FFF2-40B4-BE49-F238E27FC236}">
                <a16:creationId xmlns:a16="http://schemas.microsoft.com/office/drawing/2014/main" id="{BB4694BE-E750-41FF-A7B6-77FBBF9051A5}"/>
              </a:ext>
            </a:extLst>
          </p:cNvPr>
          <p:cNvSpPr txBox="1"/>
          <p:nvPr/>
        </p:nvSpPr>
        <p:spPr>
          <a:xfrm>
            <a:off x="4410724" y="3031912"/>
            <a:ext cx="3303459" cy="338554"/>
          </a:xfrm>
          <a:prstGeom prst="rect">
            <a:avLst/>
          </a:prstGeom>
          <a:noFill/>
        </p:spPr>
        <p:txBody>
          <a:bodyPr wrap="square" rtlCol="0">
            <a:spAutoFit/>
          </a:bodyPr>
          <a:lstStyle/>
          <a:p>
            <a:r>
              <a:rPr lang="en-GB" sz="1600" b="1" dirty="0"/>
              <a:t>USB rechargeable batteries</a:t>
            </a:r>
          </a:p>
        </p:txBody>
      </p:sp>
      <p:sp>
        <p:nvSpPr>
          <p:cNvPr id="12" name="TextBox 11">
            <a:extLst>
              <a:ext uri="{FF2B5EF4-FFF2-40B4-BE49-F238E27FC236}">
                <a16:creationId xmlns:a16="http://schemas.microsoft.com/office/drawing/2014/main" id="{EBC990FE-066C-408B-9282-DE441B668F1B}"/>
              </a:ext>
            </a:extLst>
          </p:cNvPr>
          <p:cNvSpPr txBox="1"/>
          <p:nvPr/>
        </p:nvSpPr>
        <p:spPr>
          <a:xfrm>
            <a:off x="417203" y="2979835"/>
            <a:ext cx="3303459" cy="338554"/>
          </a:xfrm>
          <a:prstGeom prst="rect">
            <a:avLst/>
          </a:prstGeom>
          <a:noFill/>
        </p:spPr>
        <p:txBody>
          <a:bodyPr wrap="square" rtlCol="0">
            <a:spAutoFit/>
          </a:bodyPr>
          <a:lstStyle/>
          <a:p>
            <a:r>
              <a:rPr lang="en-GB" sz="1600" b="1" dirty="0"/>
              <a:t>The Scooter Suitcase</a:t>
            </a:r>
          </a:p>
        </p:txBody>
      </p:sp>
      <p:pic>
        <p:nvPicPr>
          <p:cNvPr id="13" name="Picture 6" descr="ideasintoaction">
            <a:extLst>
              <a:ext uri="{FF2B5EF4-FFF2-40B4-BE49-F238E27FC236}">
                <a16:creationId xmlns:a16="http://schemas.microsoft.com/office/drawing/2014/main" id="{F155AD90-6402-4085-8447-E846AF3E0034}"/>
              </a:ext>
            </a:extLst>
          </p:cNvPr>
          <p:cNvPicPr>
            <a:picLocks noChangeAspect="1" noChangeArrowheads="1"/>
          </p:cNvPicPr>
          <p:nvPr/>
        </p:nvPicPr>
        <p:blipFill>
          <a:blip r:embed="rId5"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14" name="Picture 13" descr="ideasintoaction">
            <a:extLst>
              <a:ext uri="{FF2B5EF4-FFF2-40B4-BE49-F238E27FC236}">
                <a16:creationId xmlns:a16="http://schemas.microsoft.com/office/drawing/2014/main" id="{2416D867-F8B5-498F-9FBD-BAACFCB96D3C}"/>
              </a:ext>
            </a:extLst>
          </p:cNvPr>
          <p:cNvPicPr>
            <a:picLocks noChangeAspect="1" noChangeArrowheads="1"/>
          </p:cNvPicPr>
          <p:nvPr/>
        </p:nvPicPr>
        <p:blipFill>
          <a:blip r:embed="rId5"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3790532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E8D0BA-2653-44B9-9636-965B0E34D4E8}"/>
              </a:ext>
            </a:extLst>
          </p:cNvPr>
          <p:cNvSpPr>
            <a:spLocks noGrp="1"/>
          </p:cNvSpPr>
          <p:nvPr>
            <p:ph type="title"/>
          </p:nvPr>
        </p:nvSpPr>
        <p:spPr/>
        <p:txBody>
          <a:bodyPr/>
          <a:lstStyle/>
          <a:p>
            <a:r>
              <a:rPr lang="en-GB" b="1" dirty="0"/>
              <a:t>Refine your Ideas</a:t>
            </a:r>
          </a:p>
        </p:txBody>
      </p:sp>
      <p:sp>
        <p:nvSpPr>
          <p:cNvPr id="3" name="Content Placeholder 2">
            <a:extLst>
              <a:ext uri="{FF2B5EF4-FFF2-40B4-BE49-F238E27FC236}">
                <a16:creationId xmlns:a16="http://schemas.microsoft.com/office/drawing/2014/main" id="{D833DAFB-B3A2-4F87-A28A-9C9525D3FAA6}"/>
              </a:ext>
            </a:extLst>
          </p:cNvPr>
          <p:cNvSpPr>
            <a:spLocks noGrp="1"/>
          </p:cNvSpPr>
          <p:nvPr>
            <p:ph idx="1"/>
          </p:nvPr>
        </p:nvSpPr>
        <p:spPr>
          <a:xfrm>
            <a:off x="475012" y="888080"/>
            <a:ext cx="7922753" cy="3547286"/>
          </a:xfrm>
        </p:spPr>
        <p:txBody>
          <a:bodyPr>
            <a:normAutofit/>
          </a:bodyPr>
          <a:lstStyle/>
          <a:p>
            <a:r>
              <a:rPr lang="en-GB" sz="1700" dirty="0"/>
              <a:t>The group has generated many ideas. Now it is time to start grouping and collating them:</a:t>
            </a:r>
          </a:p>
          <a:p>
            <a:pPr marL="285750" indent="-285750">
              <a:buFont typeface="Arial" panose="020B0604020202020204" pitchFamily="34" charset="0"/>
              <a:buChar char="•"/>
            </a:pPr>
            <a:r>
              <a:rPr lang="en-GB" sz="1700" dirty="0"/>
              <a:t>Group ideas together in categories by type or theme etc. Using the headings from your Ishikawa Diagram is one approach.</a:t>
            </a:r>
          </a:p>
          <a:p>
            <a:pPr marL="285750" indent="-285750">
              <a:buFont typeface="Arial" panose="020B0604020202020204" pitchFamily="34" charset="0"/>
              <a:buChar char="•"/>
            </a:pPr>
            <a:r>
              <a:rPr lang="en-GB" sz="1700" dirty="0"/>
              <a:t>Refine the more radical ideas into something more practical</a:t>
            </a:r>
          </a:p>
          <a:p>
            <a:pPr marL="285750" indent="-285750">
              <a:buFont typeface="Arial" panose="020B0604020202020204" pitchFamily="34" charset="0"/>
              <a:buChar char="•"/>
            </a:pPr>
            <a:r>
              <a:rPr lang="en-GB" sz="1700" dirty="0"/>
              <a:t>Use the Ideas Grid on the next slide to identify the ideas that are most likely to be workable. </a:t>
            </a:r>
            <a:r>
              <a:rPr lang="en-US" sz="1700" dirty="0"/>
              <a:t>Use the group’s “best guess” to decide where each idea is on the axis between </a:t>
            </a:r>
            <a:r>
              <a:rPr lang="en-US" sz="1700" b="1" dirty="0"/>
              <a:t>Easy to implement </a:t>
            </a:r>
            <a:r>
              <a:rPr lang="en-US" sz="1700" dirty="0"/>
              <a:t>and </a:t>
            </a:r>
            <a:r>
              <a:rPr lang="en-US" sz="1700" b="1" dirty="0"/>
              <a:t>Hard to implement</a:t>
            </a:r>
            <a:r>
              <a:rPr lang="en-US" sz="1700" dirty="0"/>
              <a:t>; and on the axis between </a:t>
            </a:r>
            <a:r>
              <a:rPr lang="en-US" sz="1700" b="1" dirty="0"/>
              <a:t>Small Potential Benefit </a:t>
            </a:r>
            <a:r>
              <a:rPr lang="en-US" sz="1700" dirty="0"/>
              <a:t>and </a:t>
            </a:r>
            <a:r>
              <a:rPr lang="en-US" sz="1700" b="1" dirty="0"/>
              <a:t>Large Potential Benefit</a:t>
            </a:r>
            <a:r>
              <a:rPr lang="en-US" sz="1700" dirty="0"/>
              <a:t>.</a:t>
            </a:r>
          </a:p>
          <a:p>
            <a:pPr marL="285750" indent="-285750">
              <a:buFont typeface="Arial" panose="020B0604020202020204" pitchFamily="34" charset="0"/>
              <a:buChar char="•"/>
            </a:pPr>
            <a:r>
              <a:rPr lang="en-US" sz="1700" dirty="0"/>
              <a:t>All ideas that are easy to implement should be progressed</a:t>
            </a:r>
          </a:p>
          <a:p>
            <a:pPr marL="285750" indent="-285750">
              <a:buFont typeface="Arial" panose="020B0604020202020204" pitchFamily="34" charset="0"/>
              <a:buChar char="•"/>
            </a:pPr>
            <a:r>
              <a:rPr lang="en-US" sz="1700" dirty="0"/>
              <a:t>Ideas that are hard to implement and have low benefit should be discarded</a:t>
            </a:r>
          </a:p>
          <a:p>
            <a:pPr marL="285750" indent="-285750">
              <a:buFont typeface="Arial" panose="020B0604020202020204" pitchFamily="34" charset="0"/>
              <a:buChar char="•"/>
            </a:pPr>
            <a:endParaRPr lang="en-GB" sz="1700"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p:txBody>
      </p:sp>
      <p:pic>
        <p:nvPicPr>
          <p:cNvPr id="5" name="Picture 4" descr="ideasintoaction">
            <a:extLst>
              <a:ext uri="{FF2B5EF4-FFF2-40B4-BE49-F238E27FC236}">
                <a16:creationId xmlns:a16="http://schemas.microsoft.com/office/drawing/2014/main" id="{2C58C79B-5DF2-46C0-9BCC-3F6DA1FDA5DC}"/>
              </a:ext>
            </a:extLst>
          </p:cNvPr>
          <p:cNvPicPr>
            <a:picLocks noChangeAspect="1" noChangeArrowheads="1"/>
          </p:cNvPicPr>
          <p:nvPr/>
        </p:nvPicPr>
        <p:blipFill>
          <a:blip r:embed="rId3"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6" name="Picture 5" descr="ideasintoaction">
            <a:extLst>
              <a:ext uri="{FF2B5EF4-FFF2-40B4-BE49-F238E27FC236}">
                <a16:creationId xmlns:a16="http://schemas.microsoft.com/office/drawing/2014/main" id="{351A3D63-6504-4FAC-865E-36CBE9C26BEC}"/>
              </a:ext>
            </a:extLst>
          </p:cNvPr>
          <p:cNvPicPr>
            <a:picLocks noChangeAspect="1" noChangeArrowheads="1"/>
          </p:cNvPicPr>
          <p:nvPr/>
        </p:nvPicPr>
        <p:blipFill>
          <a:blip r:embed="rId3"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3942134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74DDEE-515E-439F-8962-7D643E414E4E}"/>
              </a:ext>
            </a:extLst>
          </p:cNvPr>
          <p:cNvSpPr>
            <a:spLocks noGrp="1"/>
          </p:cNvSpPr>
          <p:nvPr>
            <p:ph type="title"/>
          </p:nvPr>
        </p:nvSpPr>
        <p:spPr>
          <a:xfrm>
            <a:off x="998220" y="502920"/>
            <a:ext cx="7277815" cy="506073"/>
          </a:xfrm>
        </p:spPr>
        <p:txBody>
          <a:bodyPr/>
          <a:lstStyle/>
          <a:p>
            <a:r>
              <a:rPr lang="en-GB" b="1" dirty="0"/>
              <a:t>The Ideas Grid</a:t>
            </a:r>
          </a:p>
        </p:txBody>
      </p:sp>
      <p:graphicFrame>
        <p:nvGraphicFramePr>
          <p:cNvPr id="4" name="Diagram 3">
            <a:extLst>
              <a:ext uri="{FF2B5EF4-FFF2-40B4-BE49-F238E27FC236}">
                <a16:creationId xmlns:a16="http://schemas.microsoft.com/office/drawing/2014/main" id="{25ED3D6A-05EA-42E9-9C3C-A8907F3995C3}"/>
              </a:ext>
            </a:extLst>
          </p:cNvPr>
          <p:cNvGraphicFramePr/>
          <p:nvPr>
            <p:extLst>
              <p:ext uri="{D42A27DB-BD31-4B8C-83A1-F6EECF244321}">
                <p14:modId xmlns:p14="http://schemas.microsoft.com/office/powerpoint/2010/main" val="1701557600"/>
              </p:ext>
            </p:extLst>
          </p:nvPr>
        </p:nvGraphicFramePr>
        <p:xfrm>
          <a:off x="3205651" y="873014"/>
          <a:ext cx="5486400" cy="35947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0BA6591F-0059-4301-B495-EB6D26C45FE5}"/>
              </a:ext>
            </a:extLst>
          </p:cNvPr>
          <p:cNvSpPr txBox="1"/>
          <p:nvPr/>
        </p:nvSpPr>
        <p:spPr>
          <a:xfrm>
            <a:off x="2848309" y="2480441"/>
            <a:ext cx="1313783" cy="584775"/>
          </a:xfrm>
          <a:prstGeom prst="rect">
            <a:avLst/>
          </a:prstGeom>
          <a:noFill/>
        </p:spPr>
        <p:txBody>
          <a:bodyPr wrap="square" rtlCol="0">
            <a:spAutoFit/>
          </a:bodyPr>
          <a:lstStyle/>
          <a:p>
            <a:pPr algn="ctr"/>
            <a:r>
              <a:rPr lang="en-GB" sz="1600" b="1" dirty="0"/>
              <a:t>Easy to Implement</a:t>
            </a:r>
          </a:p>
        </p:txBody>
      </p:sp>
      <p:sp>
        <p:nvSpPr>
          <p:cNvPr id="6" name="TextBox 5">
            <a:extLst>
              <a:ext uri="{FF2B5EF4-FFF2-40B4-BE49-F238E27FC236}">
                <a16:creationId xmlns:a16="http://schemas.microsoft.com/office/drawing/2014/main" id="{77A2B228-2732-4F66-8E96-2974B85CED03}"/>
              </a:ext>
            </a:extLst>
          </p:cNvPr>
          <p:cNvSpPr txBox="1"/>
          <p:nvPr/>
        </p:nvSpPr>
        <p:spPr>
          <a:xfrm>
            <a:off x="7577955" y="2480440"/>
            <a:ext cx="1303282" cy="584775"/>
          </a:xfrm>
          <a:prstGeom prst="rect">
            <a:avLst/>
          </a:prstGeom>
          <a:noFill/>
        </p:spPr>
        <p:txBody>
          <a:bodyPr wrap="square" rtlCol="0">
            <a:spAutoFit/>
          </a:bodyPr>
          <a:lstStyle/>
          <a:p>
            <a:pPr algn="ctr"/>
            <a:r>
              <a:rPr lang="en-GB" sz="1600" b="1" dirty="0"/>
              <a:t>Hard to Implement</a:t>
            </a:r>
          </a:p>
        </p:txBody>
      </p:sp>
      <p:sp>
        <p:nvSpPr>
          <p:cNvPr id="7" name="TextBox 6">
            <a:extLst>
              <a:ext uri="{FF2B5EF4-FFF2-40B4-BE49-F238E27FC236}">
                <a16:creationId xmlns:a16="http://schemas.microsoft.com/office/drawing/2014/main" id="{5B91C661-7334-4842-8648-D18A4857164C}"/>
              </a:ext>
            </a:extLst>
          </p:cNvPr>
          <p:cNvSpPr txBox="1"/>
          <p:nvPr/>
        </p:nvSpPr>
        <p:spPr>
          <a:xfrm>
            <a:off x="5014993" y="387734"/>
            <a:ext cx="1867716" cy="584775"/>
          </a:xfrm>
          <a:prstGeom prst="rect">
            <a:avLst/>
          </a:prstGeom>
          <a:noFill/>
        </p:spPr>
        <p:txBody>
          <a:bodyPr wrap="square" rtlCol="0">
            <a:spAutoFit/>
          </a:bodyPr>
          <a:lstStyle/>
          <a:p>
            <a:pPr algn="ctr"/>
            <a:r>
              <a:rPr lang="en-GB" sz="1600" b="1" dirty="0"/>
              <a:t>Large Potential Benefit</a:t>
            </a:r>
          </a:p>
        </p:txBody>
      </p:sp>
      <p:sp>
        <p:nvSpPr>
          <p:cNvPr id="8" name="TextBox 7">
            <a:extLst>
              <a:ext uri="{FF2B5EF4-FFF2-40B4-BE49-F238E27FC236}">
                <a16:creationId xmlns:a16="http://schemas.microsoft.com/office/drawing/2014/main" id="{AF99A532-B67A-4CDE-BB26-F2B6F2BFDA6F}"/>
              </a:ext>
            </a:extLst>
          </p:cNvPr>
          <p:cNvSpPr txBox="1"/>
          <p:nvPr/>
        </p:nvSpPr>
        <p:spPr>
          <a:xfrm>
            <a:off x="4637127" y="4427282"/>
            <a:ext cx="2624962" cy="338554"/>
          </a:xfrm>
          <a:prstGeom prst="rect">
            <a:avLst/>
          </a:prstGeom>
          <a:noFill/>
        </p:spPr>
        <p:txBody>
          <a:bodyPr wrap="square" rtlCol="0">
            <a:spAutoFit/>
          </a:bodyPr>
          <a:lstStyle/>
          <a:p>
            <a:pPr algn="ctr"/>
            <a:r>
              <a:rPr lang="en-GB" sz="1600" b="1" dirty="0"/>
              <a:t>Small Potential Benefit</a:t>
            </a:r>
          </a:p>
        </p:txBody>
      </p:sp>
      <p:sp>
        <p:nvSpPr>
          <p:cNvPr id="10" name="TextBox 9">
            <a:extLst>
              <a:ext uri="{FF2B5EF4-FFF2-40B4-BE49-F238E27FC236}">
                <a16:creationId xmlns:a16="http://schemas.microsoft.com/office/drawing/2014/main" id="{C818AD1F-D261-4ED5-8FD2-1F36AE93D8B3}"/>
              </a:ext>
            </a:extLst>
          </p:cNvPr>
          <p:cNvSpPr txBox="1"/>
          <p:nvPr/>
        </p:nvSpPr>
        <p:spPr>
          <a:xfrm>
            <a:off x="515006" y="972509"/>
            <a:ext cx="2501459" cy="1138773"/>
          </a:xfrm>
          <a:prstGeom prst="rect">
            <a:avLst/>
          </a:prstGeom>
          <a:noFill/>
        </p:spPr>
        <p:txBody>
          <a:bodyPr wrap="square" rtlCol="0">
            <a:spAutoFit/>
          </a:bodyPr>
          <a:lstStyle/>
          <a:p>
            <a:r>
              <a:rPr lang="en-GB" sz="1700" dirty="0"/>
              <a:t>All ideas that are </a:t>
            </a:r>
            <a:r>
              <a:rPr lang="en-GB" sz="1700" b="1" dirty="0">
                <a:solidFill>
                  <a:srgbClr val="C00000"/>
                </a:solidFill>
              </a:rPr>
              <a:t>easy to implement</a:t>
            </a:r>
            <a:r>
              <a:rPr lang="en-GB" sz="1700" dirty="0"/>
              <a:t> should be progressed immediately</a:t>
            </a:r>
          </a:p>
        </p:txBody>
      </p:sp>
      <p:sp>
        <p:nvSpPr>
          <p:cNvPr id="11" name="TextBox 10">
            <a:extLst>
              <a:ext uri="{FF2B5EF4-FFF2-40B4-BE49-F238E27FC236}">
                <a16:creationId xmlns:a16="http://schemas.microsoft.com/office/drawing/2014/main" id="{B6D28644-6657-4BB7-86C8-D8B5AE4C647D}"/>
              </a:ext>
            </a:extLst>
          </p:cNvPr>
          <p:cNvSpPr txBox="1"/>
          <p:nvPr/>
        </p:nvSpPr>
        <p:spPr>
          <a:xfrm>
            <a:off x="399393" y="3413986"/>
            <a:ext cx="2396360" cy="1400383"/>
          </a:xfrm>
          <a:prstGeom prst="rect">
            <a:avLst/>
          </a:prstGeom>
          <a:noFill/>
        </p:spPr>
        <p:txBody>
          <a:bodyPr wrap="square" rtlCol="0">
            <a:spAutoFit/>
          </a:bodyPr>
          <a:lstStyle/>
          <a:p>
            <a:r>
              <a:rPr lang="en-GB" sz="1700" dirty="0"/>
              <a:t>Ideas that are </a:t>
            </a:r>
            <a:r>
              <a:rPr lang="en-GB" sz="1700" b="1" dirty="0">
                <a:solidFill>
                  <a:srgbClr val="C00000"/>
                </a:solidFill>
              </a:rPr>
              <a:t>hard to implement </a:t>
            </a:r>
            <a:r>
              <a:rPr lang="en-GB" sz="1700" dirty="0"/>
              <a:t>and have </a:t>
            </a:r>
            <a:r>
              <a:rPr lang="en-GB" sz="1700" b="1" dirty="0">
                <a:solidFill>
                  <a:srgbClr val="C00000"/>
                </a:solidFill>
              </a:rPr>
              <a:t>low benefit </a:t>
            </a:r>
            <a:r>
              <a:rPr lang="en-GB" sz="1700" dirty="0"/>
              <a:t>should be discarded. They are not worth the effort</a:t>
            </a:r>
            <a:r>
              <a:rPr lang="en-GB" dirty="0"/>
              <a:t>!</a:t>
            </a:r>
            <a:endParaRPr lang="en-GB" sz="1400" dirty="0"/>
          </a:p>
        </p:txBody>
      </p:sp>
      <p:sp>
        <p:nvSpPr>
          <p:cNvPr id="12" name="TextBox 11">
            <a:extLst>
              <a:ext uri="{FF2B5EF4-FFF2-40B4-BE49-F238E27FC236}">
                <a16:creationId xmlns:a16="http://schemas.microsoft.com/office/drawing/2014/main" id="{423AFEBC-4DE3-4D0B-814F-87E59A79BF0C}"/>
              </a:ext>
            </a:extLst>
          </p:cNvPr>
          <p:cNvSpPr txBox="1"/>
          <p:nvPr/>
        </p:nvSpPr>
        <p:spPr>
          <a:xfrm>
            <a:off x="451949" y="2036863"/>
            <a:ext cx="2343804" cy="1400383"/>
          </a:xfrm>
          <a:prstGeom prst="rect">
            <a:avLst/>
          </a:prstGeom>
          <a:noFill/>
        </p:spPr>
        <p:txBody>
          <a:bodyPr wrap="square" rtlCol="0">
            <a:spAutoFit/>
          </a:bodyPr>
          <a:lstStyle/>
          <a:p>
            <a:r>
              <a:rPr lang="en-GB" sz="1700" dirty="0"/>
              <a:t>Ideas that have </a:t>
            </a:r>
            <a:r>
              <a:rPr lang="en-GB" sz="1700" b="1" dirty="0">
                <a:solidFill>
                  <a:srgbClr val="C00000"/>
                </a:solidFill>
              </a:rPr>
              <a:t>large potential benefit</a:t>
            </a:r>
            <a:r>
              <a:rPr lang="en-GB" sz="1700" b="1" dirty="0"/>
              <a:t> </a:t>
            </a:r>
            <a:r>
              <a:rPr lang="en-GB" sz="1700" dirty="0"/>
              <a:t>but are </a:t>
            </a:r>
            <a:r>
              <a:rPr lang="en-GB" sz="1700" b="1" dirty="0">
                <a:solidFill>
                  <a:srgbClr val="C00000"/>
                </a:solidFill>
              </a:rPr>
              <a:t>hard to implement </a:t>
            </a:r>
            <a:r>
              <a:rPr lang="en-GB" sz="1700" dirty="0"/>
              <a:t>do need detailed analysis</a:t>
            </a:r>
          </a:p>
        </p:txBody>
      </p:sp>
      <p:pic>
        <p:nvPicPr>
          <p:cNvPr id="13" name="Picture 12" descr="ideasintoaction">
            <a:extLst>
              <a:ext uri="{FF2B5EF4-FFF2-40B4-BE49-F238E27FC236}">
                <a16:creationId xmlns:a16="http://schemas.microsoft.com/office/drawing/2014/main" id="{6874D3E1-20A9-4909-9084-D18431E79090}"/>
              </a:ext>
            </a:extLst>
          </p:cNvPr>
          <p:cNvPicPr>
            <a:picLocks noChangeAspect="1" noChangeArrowheads="1"/>
          </p:cNvPicPr>
          <p:nvPr/>
        </p:nvPicPr>
        <p:blipFill>
          <a:blip r:embed="rId8"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14" name="Picture 13" descr="ideasintoaction">
            <a:extLst>
              <a:ext uri="{FF2B5EF4-FFF2-40B4-BE49-F238E27FC236}">
                <a16:creationId xmlns:a16="http://schemas.microsoft.com/office/drawing/2014/main" id="{071767B4-D58D-46DC-9CE8-C17A27B5B1E5}"/>
              </a:ext>
            </a:extLst>
          </p:cNvPr>
          <p:cNvPicPr>
            <a:picLocks noChangeAspect="1" noChangeArrowheads="1"/>
          </p:cNvPicPr>
          <p:nvPr/>
        </p:nvPicPr>
        <p:blipFill>
          <a:blip r:embed="rId8"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2528277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Placeholder 4" descr="A person wearing a suit and tie&#10;&#10;Description automatically generated">
            <a:extLst>
              <a:ext uri="{FF2B5EF4-FFF2-40B4-BE49-F238E27FC236}">
                <a16:creationId xmlns:a16="http://schemas.microsoft.com/office/drawing/2014/main" id="{C90B0E79-E639-4E21-BDB1-57BC484D7BF3}"/>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6692" r="16692"/>
          <a:stretch>
            <a:fillRect/>
          </a:stretch>
        </p:blipFill>
        <p:spPr>
          <a:xfrm>
            <a:off x="922315" y="540732"/>
            <a:ext cx="3375000" cy="3375000"/>
          </a:xfrm>
        </p:spPr>
      </p:pic>
      <p:sp>
        <p:nvSpPr>
          <p:cNvPr id="6" name="Subtitle 5"/>
          <p:cNvSpPr>
            <a:spLocks noGrp="1"/>
          </p:cNvSpPr>
          <p:nvPr>
            <p:ph type="subTitle" idx="1"/>
          </p:nvPr>
        </p:nvSpPr>
        <p:spPr>
          <a:xfrm>
            <a:off x="4068219" y="2039007"/>
            <a:ext cx="4445160" cy="2629481"/>
          </a:xfrm>
          <a:solidFill>
            <a:srgbClr val="C00000"/>
          </a:solidFill>
        </p:spPr>
        <p:txBody>
          <a:bodyPr>
            <a:noAutofit/>
          </a:bodyPr>
          <a:lstStyle/>
          <a:p>
            <a:pPr defTabSz="615554"/>
            <a:r>
              <a:rPr lang="en-US" sz="1800" b="1" dirty="0">
                <a:solidFill>
                  <a:schemeClr val="bg1"/>
                </a:solidFill>
              </a:rPr>
              <a:t>“A new idea comes suddenly and in a rather intuitive way. But intuition is nothing but the outcome of earlier intellectual experience.”</a:t>
            </a:r>
          </a:p>
          <a:p>
            <a:pPr defTabSz="615554"/>
            <a:endParaRPr lang="en-US" sz="1800" b="1" dirty="0">
              <a:solidFill>
                <a:schemeClr val="bg1"/>
              </a:solidFill>
            </a:endParaRPr>
          </a:p>
          <a:p>
            <a:pPr defTabSz="615554"/>
            <a:r>
              <a:rPr lang="en-US" sz="1800" b="1" dirty="0">
                <a:solidFill>
                  <a:schemeClr val="bg1"/>
                </a:solidFill>
              </a:rPr>
              <a:t>Albert Einstein, Letter to Dr. H. L. Gordon (May 3, 1949)</a:t>
            </a:r>
            <a:endParaRPr lang="en-GB" sz="2400" b="1" dirty="0">
              <a:solidFill>
                <a:schemeClr val="bg1"/>
              </a:solidFill>
            </a:endParaRPr>
          </a:p>
        </p:txBody>
      </p:sp>
      <p:sp>
        <p:nvSpPr>
          <p:cNvPr id="11" name="Rectangle 10">
            <a:extLst>
              <a:ext uri="{FF2B5EF4-FFF2-40B4-BE49-F238E27FC236}">
                <a16:creationId xmlns:a16="http://schemas.microsoft.com/office/drawing/2014/main" id="{D4080B48-42F3-4242-867B-9EFC4F893068}"/>
              </a:ext>
            </a:extLst>
          </p:cNvPr>
          <p:cNvSpPr/>
          <p:nvPr/>
        </p:nvSpPr>
        <p:spPr>
          <a:xfrm>
            <a:off x="320635" y="4819354"/>
            <a:ext cx="843148" cy="203365"/>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6" descr="ideasintoaction">
            <a:extLst>
              <a:ext uri="{FF2B5EF4-FFF2-40B4-BE49-F238E27FC236}">
                <a16:creationId xmlns:a16="http://schemas.microsoft.com/office/drawing/2014/main" id="{8BC2978F-336D-433A-A8F5-3DA71E81D09C}"/>
              </a:ext>
            </a:extLst>
          </p:cNvPr>
          <p:cNvPicPr>
            <a:picLocks noChangeAspect="1" noChangeArrowheads="1"/>
          </p:cNvPicPr>
          <p:nvPr/>
        </p:nvPicPr>
        <p:blipFill>
          <a:blip r:embed="rId4"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13" name="Picture 12" descr="ideasintoaction">
            <a:extLst>
              <a:ext uri="{FF2B5EF4-FFF2-40B4-BE49-F238E27FC236}">
                <a16:creationId xmlns:a16="http://schemas.microsoft.com/office/drawing/2014/main" id="{C1E7849A-490C-47F3-97D4-46FAB0F6705E}"/>
              </a:ext>
            </a:extLst>
          </p:cNvPr>
          <p:cNvPicPr>
            <a:picLocks noChangeAspect="1" noChangeArrowheads="1"/>
          </p:cNvPicPr>
          <p:nvPr/>
        </p:nvPicPr>
        <p:blipFill>
          <a:blip r:embed="rId4"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
        <p:nvSpPr>
          <p:cNvPr id="7" name="TextBox 6">
            <a:extLst>
              <a:ext uri="{FF2B5EF4-FFF2-40B4-BE49-F238E27FC236}">
                <a16:creationId xmlns:a16="http://schemas.microsoft.com/office/drawing/2014/main" id="{E5F93486-2E57-44F3-946C-5C028725B2C2}"/>
              </a:ext>
            </a:extLst>
          </p:cNvPr>
          <p:cNvSpPr txBox="1"/>
          <p:nvPr/>
        </p:nvSpPr>
        <p:spPr>
          <a:xfrm>
            <a:off x="1620480" y="3607955"/>
            <a:ext cx="1591088" cy="307777"/>
          </a:xfrm>
          <a:prstGeom prst="rect">
            <a:avLst/>
          </a:prstGeom>
          <a:noFill/>
        </p:spPr>
        <p:txBody>
          <a:bodyPr wrap="square" rtlCol="0">
            <a:spAutoFit/>
          </a:bodyPr>
          <a:lstStyle/>
          <a:p>
            <a:pPr algn="r"/>
            <a:r>
              <a:rPr lang="en-GB" sz="1400" dirty="0">
                <a:solidFill>
                  <a:schemeClr val="bg1"/>
                </a:solidFill>
              </a:rPr>
              <a:t>Einstein, 1921</a:t>
            </a:r>
          </a:p>
        </p:txBody>
      </p:sp>
    </p:spTree>
    <p:extLst>
      <p:ext uri="{BB962C8B-B14F-4D97-AF65-F5344CB8AC3E}">
        <p14:creationId xmlns:p14="http://schemas.microsoft.com/office/powerpoint/2010/main" val="412071462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837473B0-CC2E-450A-ABE3-18F120FF3D39}">
                <a1611:picAttrSrcUrl xmlns:a1611="http://schemas.microsoft.com/office/drawing/2016/11/main" r:id="rId3"/>
              </a:ext>
            </a:extLst>
          </a:blip>
          <a:srcRect/>
          <a:stretch>
            <a:fillRect t="-22000" b="-22000"/>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4FCF832-BF73-4C5B-AA83-F9896AA2748C}"/>
              </a:ext>
            </a:extLst>
          </p:cNvPr>
          <p:cNvSpPr>
            <a:spLocks noGrp="1"/>
          </p:cNvSpPr>
          <p:nvPr>
            <p:ph type="body" sz="quarter" idx="10"/>
          </p:nvPr>
        </p:nvSpPr>
        <p:spPr/>
        <p:txBody>
          <a:bodyPr>
            <a:normAutofit/>
          </a:bodyPr>
          <a:lstStyle/>
          <a:p>
            <a:r>
              <a:rPr lang="en-GB" sz="2800" b="1" dirty="0">
                <a:solidFill>
                  <a:schemeClr val="bg1"/>
                </a:solidFill>
              </a:rPr>
              <a:t>4. Test the Solutions</a:t>
            </a:r>
          </a:p>
        </p:txBody>
      </p:sp>
      <p:pic>
        <p:nvPicPr>
          <p:cNvPr id="3" name="Picture 2" descr="ideasintoaction">
            <a:extLst>
              <a:ext uri="{FF2B5EF4-FFF2-40B4-BE49-F238E27FC236}">
                <a16:creationId xmlns:a16="http://schemas.microsoft.com/office/drawing/2014/main" id="{848D51E2-301C-4F0E-B4AC-F923043B253B}"/>
              </a:ext>
            </a:extLst>
          </p:cNvPr>
          <p:cNvPicPr>
            <a:picLocks noChangeAspect="1" noChangeArrowheads="1"/>
          </p:cNvPicPr>
          <p:nvPr/>
        </p:nvPicPr>
        <p:blipFill>
          <a:blip r:embed="rId4"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5" name="Picture 4" descr="ideasintoaction">
            <a:extLst>
              <a:ext uri="{FF2B5EF4-FFF2-40B4-BE49-F238E27FC236}">
                <a16:creationId xmlns:a16="http://schemas.microsoft.com/office/drawing/2014/main" id="{53936449-57EF-4436-A5C2-50B4EA61DD22}"/>
              </a:ext>
            </a:extLst>
          </p:cNvPr>
          <p:cNvPicPr>
            <a:picLocks noChangeAspect="1" noChangeArrowheads="1"/>
          </p:cNvPicPr>
          <p:nvPr/>
        </p:nvPicPr>
        <p:blipFill>
          <a:blip r:embed="rId4"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4283876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DCD54C-293C-4015-9B9D-C0DA1EE45CCC}"/>
              </a:ext>
            </a:extLst>
          </p:cNvPr>
          <p:cNvSpPr>
            <a:spLocks noGrp="1"/>
          </p:cNvSpPr>
          <p:nvPr>
            <p:ph type="title"/>
          </p:nvPr>
        </p:nvSpPr>
        <p:spPr/>
        <p:txBody>
          <a:bodyPr/>
          <a:lstStyle/>
          <a:p>
            <a:r>
              <a:rPr lang="en-GB" b="1" dirty="0"/>
              <a:t>Test the Solutions</a:t>
            </a:r>
          </a:p>
        </p:txBody>
      </p:sp>
      <p:sp>
        <p:nvSpPr>
          <p:cNvPr id="3" name="Content Placeholder 2">
            <a:extLst>
              <a:ext uri="{FF2B5EF4-FFF2-40B4-BE49-F238E27FC236}">
                <a16:creationId xmlns:a16="http://schemas.microsoft.com/office/drawing/2014/main" id="{7893473F-CDF0-4745-BF5C-720F292710CA}"/>
              </a:ext>
            </a:extLst>
          </p:cNvPr>
          <p:cNvSpPr>
            <a:spLocks noGrp="1"/>
          </p:cNvSpPr>
          <p:nvPr>
            <p:ph idx="1"/>
          </p:nvPr>
        </p:nvSpPr>
        <p:spPr>
          <a:xfrm>
            <a:off x="504758" y="1051034"/>
            <a:ext cx="7641022" cy="3589546"/>
          </a:xfrm>
        </p:spPr>
        <p:txBody>
          <a:bodyPr>
            <a:normAutofit/>
          </a:bodyPr>
          <a:lstStyle/>
          <a:p>
            <a:pPr algn="just"/>
            <a:r>
              <a:rPr lang="en-GB" sz="1700" dirty="0"/>
              <a:t>The work on the previous stage, particularly the Ideas Grid, will have helped the group identify the most beneficial ideas. However, it may also be necessary to test some of the ideas before full implementation in case there are unintended consequences.</a:t>
            </a:r>
          </a:p>
          <a:p>
            <a:endParaRPr lang="en-GB" dirty="0"/>
          </a:p>
        </p:txBody>
      </p:sp>
      <p:pic>
        <p:nvPicPr>
          <p:cNvPr id="4" name="Picture 3" descr="ideasintoaction">
            <a:extLst>
              <a:ext uri="{FF2B5EF4-FFF2-40B4-BE49-F238E27FC236}">
                <a16:creationId xmlns:a16="http://schemas.microsoft.com/office/drawing/2014/main" id="{4783B5CF-3C6A-4426-8D5E-82936AEA3B6A}"/>
              </a:ext>
            </a:extLst>
          </p:cNvPr>
          <p:cNvPicPr>
            <a:picLocks noChangeAspect="1" noChangeArrowheads="1"/>
          </p:cNvPicPr>
          <p:nvPr/>
        </p:nvPicPr>
        <p:blipFill>
          <a:blip r:embed="rId3"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5" name="Picture 4" descr="ideasintoaction">
            <a:extLst>
              <a:ext uri="{FF2B5EF4-FFF2-40B4-BE49-F238E27FC236}">
                <a16:creationId xmlns:a16="http://schemas.microsoft.com/office/drawing/2014/main" id="{82AA91A2-C555-4AEE-B05F-88C19E5D0D7B}"/>
              </a:ext>
            </a:extLst>
          </p:cNvPr>
          <p:cNvPicPr>
            <a:picLocks noChangeAspect="1" noChangeArrowheads="1"/>
          </p:cNvPicPr>
          <p:nvPr/>
        </p:nvPicPr>
        <p:blipFill>
          <a:blip r:embed="rId3"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pic>
        <p:nvPicPr>
          <p:cNvPr id="7" name="Picture 6" descr="A picture containing indoor, floor, sky&#10;&#10;Description automatically generated">
            <a:extLst>
              <a:ext uri="{FF2B5EF4-FFF2-40B4-BE49-F238E27FC236}">
                <a16:creationId xmlns:a16="http://schemas.microsoft.com/office/drawing/2014/main" id="{7DF221D8-D8AE-4254-98C0-A11B9E2C6268}"/>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6918393" y="1845125"/>
            <a:ext cx="1720849" cy="1290637"/>
          </a:xfrm>
          <a:prstGeom prst="rect">
            <a:avLst/>
          </a:prstGeom>
          <a:effectLst>
            <a:softEdge rad="31750"/>
          </a:effectLst>
        </p:spPr>
      </p:pic>
      <p:sp>
        <p:nvSpPr>
          <p:cNvPr id="10" name="Rectangle 9">
            <a:extLst>
              <a:ext uri="{FF2B5EF4-FFF2-40B4-BE49-F238E27FC236}">
                <a16:creationId xmlns:a16="http://schemas.microsoft.com/office/drawing/2014/main" id="{337F911A-41F5-4C95-9FB0-DD4F44722C6A}"/>
              </a:ext>
            </a:extLst>
          </p:cNvPr>
          <p:cNvSpPr/>
          <p:nvPr/>
        </p:nvSpPr>
        <p:spPr>
          <a:xfrm>
            <a:off x="374503" y="2232226"/>
            <a:ext cx="6725448" cy="2394502"/>
          </a:xfrm>
          <a:prstGeom prst="rect">
            <a:avLst/>
          </a:prstGeom>
        </p:spPr>
        <p:txBody>
          <a:bodyPr wrap="square">
            <a:spAutoFit/>
          </a:bodyPr>
          <a:lstStyle/>
          <a:p>
            <a:pPr algn="just">
              <a:spcAft>
                <a:spcPct val="20000"/>
              </a:spcAft>
            </a:pPr>
            <a:r>
              <a:rPr lang="en-GB" altLang="en-US" sz="1700" dirty="0"/>
              <a:t>Test the proposed solutions in a small-scale controlled manner:</a:t>
            </a:r>
          </a:p>
          <a:p>
            <a:pPr lvl="1" indent="-258763" algn="just">
              <a:spcAft>
                <a:spcPct val="20000"/>
              </a:spcAft>
              <a:buFont typeface="Arial" panose="020B0604020202020204" pitchFamily="34" charset="0"/>
              <a:buChar char="•"/>
            </a:pPr>
            <a:r>
              <a:rPr lang="en-GB" altLang="en-US" sz="1700" dirty="0"/>
              <a:t>Plan the test or simulation. Define the parameters of the test</a:t>
            </a:r>
          </a:p>
          <a:p>
            <a:pPr lvl="1" indent="-258763" algn="just">
              <a:spcAft>
                <a:spcPct val="20000"/>
              </a:spcAft>
              <a:buFont typeface="Arial" panose="020B0604020202020204" pitchFamily="34" charset="0"/>
              <a:buChar char="•"/>
            </a:pPr>
            <a:r>
              <a:rPr lang="en-GB" altLang="en-US" sz="1700" dirty="0"/>
              <a:t>Conduct the test on a small scale (try it for a few days, or in part of the process, or in a parallel “test” process)</a:t>
            </a:r>
          </a:p>
          <a:p>
            <a:pPr lvl="1" indent="-258763" algn="just">
              <a:spcAft>
                <a:spcPct val="20000"/>
              </a:spcAft>
              <a:buFont typeface="Arial" panose="020B0604020202020204" pitchFamily="34" charset="0"/>
              <a:buChar char="•"/>
            </a:pPr>
            <a:r>
              <a:rPr lang="en-GB" altLang="en-US" sz="1700" dirty="0"/>
              <a:t>Develop consensus on the best proposed solution based on the results of the tests</a:t>
            </a:r>
          </a:p>
          <a:p>
            <a:pPr marL="0" lvl="1" indent="0" algn="just">
              <a:spcAft>
                <a:spcPct val="20000"/>
              </a:spcAft>
              <a:buNone/>
            </a:pPr>
            <a:r>
              <a:rPr lang="en-GB" altLang="en-US" sz="1700" dirty="0"/>
              <a:t>Testing may require management to approve resources (e.g. for a test process)</a:t>
            </a:r>
          </a:p>
        </p:txBody>
      </p:sp>
    </p:spTree>
    <p:extLst>
      <p:ext uri="{BB962C8B-B14F-4D97-AF65-F5344CB8AC3E}">
        <p14:creationId xmlns:p14="http://schemas.microsoft.com/office/powerpoint/2010/main" val="2040215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837473B0-CC2E-450A-ABE3-18F120FF3D39}">
                <a1611:picAttrSrcUrl xmlns:a1611="http://schemas.microsoft.com/office/drawing/2016/11/main" r:id="rId3"/>
              </a:ext>
            </a:extLst>
          </a:blip>
          <a:srcRect/>
          <a:stretch>
            <a:fillRect t="-22000" b="-22000"/>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4FCF832-BF73-4C5B-AA83-F9896AA2748C}"/>
              </a:ext>
            </a:extLst>
          </p:cNvPr>
          <p:cNvSpPr>
            <a:spLocks noGrp="1"/>
          </p:cNvSpPr>
          <p:nvPr>
            <p:ph type="body" sz="quarter" idx="10"/>
          </p:nvPr>
        </p:nvSpPr>
        <p:spPr/>
        <p:txBody>
          <a:bodyPr>
            <a:normAutofit/>
          </a:bodyPr>
          <a:lstStyle/>
          <a:p>
            <a:r>
              <a:rPr lang="en-GB" sz="2800" b="1" dirty="0">
                <a:solidFill>
                  <a:schemeClr val="bg1"/>
                </a:solidFill>
              </a:rPr>
              <a:t>5. Decide: Select and Implement a Solution</a:t>
            </a:r>
          </a:p>
        </p:txBody>
      </p:sp>
      <p:pic>
        <p:nvPicPr>
          <p:cNvPr id="3" name="Picture 2" descr="ideasintoaction">
            <a:extLst>
              <a:ext uri="{FF2B5EF4-FFF2-40B4-BE49-F238E27FC236}">
                <a16:creationId xmlns:a16="http://schemas.microsoft.com/office/drawing/2014/main" id="{8093BA44-A773-451A-A213-52CC572D8B28}"/>
              </a:ext>
            </a:extLst>
          </p:cNvPr>
          <p:cNvPicPr>
            <a:picLocks noChangeAspect="1" noChangeArrowheads="1"/>
          </p:cNvPicPr>
          <p:nvPr/>
        </p:nvPicPr>
        <p:blipFill>
          <a:blip r:embed="rId4"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pic>
        <p:nvPicPr>
          <p:cNvPr id="5" name="Picture 4" descr="ideasintoaction">
            <a:extLst>
              <a:ext uri="{FF2B5EF4-FFF2-40B4-BE49-F238E27FC236}">
                <a16:creationId xmlns:a16="http://schemas.microsoft.com/office/drawing/2014/main" id="{4DC81D5C-269B-4174-8AD2-F21285AD1B73}"/>
              </a:ext>
            </a:extLst>
          </p:cNvPr>
          <p:cNvPicPr>
            <a:picLocks noChangeAspect="1" noChangeArrowheads="1"/>
          </p:cNvPicPr>
          <p:nvPr/>
        </p:nvPicPr>
        <p:blipFill>
          <a:blip r:embed="rId4"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2964711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87141-F848-4BA3-9913-E84D61284EFC}"/>
              </a:ext>
            </a:extLst>
          </p:cNvPr>
          <p:cNvSpPr>
            <a:spLocks noGrp="1"/>
          </p:cNvSpPr>
          <p:nvPr>
            <p:ph type="title"/>
          </p:nvPr>
        </p:nvSpPr>
        <p:spPr>
          <a:xfrm>
            <a:off x="998220" y="502920"/>
            <a:ext cx="7277815" cy="464032"/>
          </a:xfrm>
        </p:spPr>
        <p:txBody>
          <a:bodyPr/>
          <a:lstStyle/>
          <a:p>
            <a:r>
              <a:rPr lang="en-GB" b="1" dirty="0"/>
              <a:t>Decide: Select a Solution</a:t>
            </a:r>
          </a:p>
        </p:txBody>
      </p:sp>
      <p:sp>
        <p:nvSpPr>
          <p:cNvPr id="3" name="Content Placeholder 2">
            <a:extLst>
              <a:ext uri="{FF2B5EF4-FFF2-40B4-BE49-F238E27FC236}">
                <a16:creationId xmlns:a16="http://schemas.microsoft.com/office/drawing/2014/main" id="{EE46CD60-B7EC-4B0D-B6C8-BF4F58557A9F}"/>
              </a:ext>
            </a:extLst>
          </p:cNvPr>
          <p:cNvSpPr>
            <a:spLocks noGrp="1"/>
          </p:cNvSpPr>
          <p:nvPr>
            <p:ph idx="1"/>
          </p:nvPr>
        </p:nvSpPr>
        <p:spPr>
          <a:xfrm>
            <a:off x="441697" y="966952"/>
            <a:ext cx="7834338" cy="3559328"/>
          </a:xfrm>
        </p:spPr>
        <p:txBody>
          <a:bodyPr>
            <a:noAutofit/>
          </a:bodyPr>
          <a:lstStyle/>
          <a:p>
            <a:r>
              <a:rPr lang="en-GB" sz="1700" dirty="0"/>
              <a:t>All the work the problem-solving group has done so far should make the decision relatively easy:</a:t>
            </a:r>
          </a:p>
          <a:p>
            <a:pPr marL="285750" indent="-285750">
              <a:buFont typeface="Arial" panose="020B0604020202020204" pitchFamily="34" charset="0"/>
              <a:buChar char="•"/>
            </a:pPr>
            <a:r>
              <a:rPr lang="en-GB" sz="1700" dirty="0"/>
              <a:t>With management approval, the “easy to implement” solutions can be put in place straight away</a:t>
            </a:r>
          </a:p>
          <a:p>
            <a:pPr marL="285750" indent="-285750">
              <a:buFont typeface="Arial" panose="020B0604020202020204" pitchFamily="34" charset="0"/>
              <a:buChar char="•"/>
            </a:pPr>
            <a:r>
              <a:rPr lang="en-GB" sz="1700" dirty="0"/>
              <a:t>Difficult to implement (and, therefore, costly) solutions with high potential benefit will need a detailed feasibility study before a decision is made. Members of the problem-solving group may be involved in this.</a:t>
            </a:r>
          </a:p>
          <a:p>
            <a:pPr marL="285750" indent="-285750">
              <a:buFont typeface="Arial" panose="020B0604020202020204" pitchFamily="34" charset="0"/>
              <a:buChar char="•"/>
            </a:pPr>
            <a:r>
              <a:rPr lang="en-GB" sz="1700" dirty="0"/>
              <a:t>The cost of implementation should not be the primary driver of the decision. Three factors are vital:</a:t>
            </a:r>
          </a:p>
          <a:p>
            <a:pPr marL="631031" lvl="1" indent="-400050">
              <a:buFont typeface="+mj-lt"/>
              <a:buAutoNum type="romanLcPeriod"/>
            </a:pPr>
            <a:r>
              <a:rPr lang="en-GB" sz="1700" dirty="0"/>
              <a:t>That the decision will improve performance and profitability</a:t>
            </a:r>
          </a:p>
          <a:p>
            <a:pPr marL="631031" lvl="1" indent="-400050">
              <a:buFont typeface="+mj-lt"/>
              <a:buAutoNum type="romanLcPeriod"/>
            </a:pPr>
            <a:r>
              <a:rPr lang="en-GB" sz="1700" dirty="0"/>
              <a:t>The impact of the decision on the workforce, the workplace and on other parts of the operation</a:t>
            </a:r>
          </a:p>
          <a:p>
            <a:pPr marL="631031" lvl="1" indent="-400050">
              <a:buFont typeface="+mj-lt"/>
              <a:buAutoNum type="romanLcPeriod"/>
            </a:pPr>
            <a:r>
              <a:rPr lang="en-GB" sz="1700" dirty="0"/>
              <a:t>That the decision makes sense strategically and operationally</a:t>
            </a:r>
          </a:p>
        </p:txBody>
      </p:sp>
      <p:pic>
        <p:nvPicPr>
          <p:cNvPr id="4" name="Picture 3" descr="ideasintoaction">
            <a:extLst>
              <a:ext uri="{FF2B5EF4-FFF2-40B4-BE49-F238E27FC236}">
                <a16:creationId xmlns:a16="http://schemas.microsoft.com/office/drawing/2014/main" id="{A76045A9-4A60-4532-ADB4-2976A96716D6}"/>
              </a:ext>
            </a:extLst>
          </p:cNvPr>
          <p:cNvPicPr>
            <a:picLocks noChangeAspect="1" noChangeArrowheads="1"/>
          </p:cNvPicPr>
          <p:nvPr/>
        </p:nvPicPr>
        <p:blipFill>
          <a:blip r:embed="rId3"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pic>
        <p:nvPicPr>
          <p:cNvPr id="5" name="Picture 4" descr="ideasintoaction">
            <a:extLst>
              <a:ext uri="{FF2B5EF4-FFF2-40B4-BE49-F238E27FC236}">
                <a16:creationId xmlns:a16="http://schemas.microsoft.com/office/drawing/2014/main" id="{F04D2BBA-E531-4D06-AFDF-28C2DA5DCC16}"/>
              </a:ext>
            </a:extLst>
          </p:cNvPr>
          <p:cNvPicPr>
            <a:picLocks noChangeAspect="1" noChangeArrowheads="1"/>
          </p:cNvPicPr>
          <p:nvPr/>
        </p:nvPicPr>
        <p:blipFill>
          <a:blip r:embed="rId3"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393881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758112-4F31-421C-8F76-4C18AF099E50}"/>
              </a:ext>
            </a:extLst>
          </p:cNvPr>
          <p:cNvSpPr>
            <a:spLocks noGrp="1"/>
          </p:cNvSpPr>
          <p:nvPr>
            <p:ph type="title"/>
          </p:nvPr>
        </p:nvSpPr>
        <p:spPr/>
        <p:txBody>
          <a:bodyPr/>
          <a:lstStyle/>
          <a:p>
            <a:r>
              <a:rPr lang="en-GB" b="1" dirty="0"/>
              <a:t>Implementing and Monitoring the Decision</a:t>
            </a:r>
          </a:p>
        </p:txBody>
      </p:sp>
      <p:sp>
        <p:nvSpPr>
          <p:cNvPr id="3" name="Content Placeholder 2">
            <a:extLst>
              <a:ext uri="{FF2B5EF4-FFF2-40B4-BE49-F238E27FC236}">
                <a16:creationId xmlns:a16="http://schemas.microsoft.com/office/drawing/2014/main" id="{C549A79C-CFB9-4519-86D1-D2385FF287A6}"/>
              </a:ext>
            </a:extLst>
          </p:cNvPr>
          <p:cNvSpPr>
            <a:spLocks noGrp="1"/>
          </p:cNvSpPr>
          <p:nvPr>
            <p:ph idx="1"/>
          </p:nvPr>
        </p:nvSpPr>
        <p:spPr>
          <a:xfrm>
            <a:off x="467915" y="1008993"/>
            <a:ext cx="7407355" cy="3520443"/>
          </a:xfrm>
        </p:spPr>
        <p:txBody>
          <a:bodyPr/>
          <a:lstStyle/>
          <a:p>
            <a:pPr marL="342900" indent="-342900">
              <a:buClr>
                <a:srgbClr val="C00000"/>
              </a:buClr>
              <a:buFont typeface="+mj-lt"/>
              <a:buAutoNum type="arabicPeriod"/>
            </a:pPr>
            <a:r>
              <a:rPr lang="en-US" sz="1800" dirty="0"/>
              <a:t>Keep everyone informed about the reasons for change and what is changing</a:t>
            </a:r>
          </a:p>
          <a:p>
            <a:pPr marL="342900" indent="-342900">
              <a:buClr>
                <a:srgbClr val="C00000"/>
              </a:buClr>
              <a:buFont typeface="+mj-lt"/>
              <a:buAutoNum type="arabicPeriod"/>
            </a:pPr>
            <a:r>
              <a:rPr lang="en-US" sz="1800" dirty="0"/>
              <a:t>Prepare working procedures for the new method</a:t>
            </a:r>
          </a:p>
          <a:p>
            <a:pPr marL="342900" indent="-342900">
              <a:buClr>
                <a:srgbClr val="C00000"/>
              </a:buClr>
              <a:buFont typeface="+mj-lt"/>
              <a:buAutoNum type="arabicPeriod"/>
            </a:pPr>
            <a:r>
              <a:rPr lang="en-US" sz="1800" dirty="0"/>
              <a:t>Train all staff (including managers) in the new way</a:t>
            </a:r>
          </a:p>
          <a:p>
            <a:pPr marL="342900" indent="-342900">
              <a:buClr>
                <a:srgbClr val="C00000"/>
              </a:buClr>
              <a:buFont typeface="+mj-lt"/>
              <a:buAutoNum type="arabicPeriod"/>
            </a:pPr>
            <a:r>
              <a:rPr lang="en-US" sz="1800" dirty="0"/>
              <a:t>Listen to issues and concerns raised and address these</a:t>
            </a:r>
          </a:p>
          <a:p>
            <a:pPr marL="342900" indent="-342900">
              <a:buClr>
                <a:srgbClr val="C00000"/>
              </a:buClr>
              <a:buFont typeface="+mj-lt"/>
              <a:buAutoNum type="arabicPeriod"/>
            </a:pPr>
            <a:r>
              <a:rPr lang="en-US" sz="1800" dirty="0"/>
              <a:t>Check that the needs of different stakeholders are addressed</a:t>
            </a:r>
          </a:p>
          <a:p>
            <a:pPr marL="342900" indent="-342900">
              <a:buClr>
                <a:srgbClr val="C00000"/>
              </a:buClr>
              <a:buFont typeface="+mj-lt"/>
              <a:buAutoNum type="arabicPeriod"/>
            </a:pPr>
            <a:r>
              <a:rPr lang="en-US" sz="1800" dirty="0"/>
              <a:t>Implement slowly and steadily keeping everyone informed</a:t>
            </a:r>
          </a:p>
          <a:p>
            <a:pPr marL="342900" indent="-342900">
              <a:buClr>
                <a:srgbClr val="C00000"/>
              </a:buClr>
              <a:buFont typeface="+mj-lt"/>
              <a:buAutoNum type="arabicPeriod"/>
            </a:pPr>
            <a:r>
              <a:rPr lang="en-US" sz="1800" dirty="0"/>
              <a:t>Continue to gather data with the new method in place to ensure it addresses the Problem Statement</a:t>
            </a:r>
          </a:p>
          <a:p>
            <a:endParaRPr lang="en-GB" dirty="0"/>
          </a:p>
        </p:txBody>
      </p:sp>
      <p:sp>
        <p:nvSpPr>
          <p:cNvPr id="4" name="TextBox 3">
            <a:extLst>
              <a:ext uri="{FF2B5EF4-FFF2-40B4-BE49-F238E27FC236}">
                <a16:creationId xmlns:a16="http://schemas.microsoft.com/office/drawing/2014/main" id="{92E2DABD-C33A-4C71-A077-4CE6B5F6A3E2}"/>
              </a:ext>
            </a:extLst>
          </p:cNvPr>
          <p:cNvSpPr txBox="1"/>
          <p:nvPr/>
        </p:nvSpPr>
        <p:spPr>
          <a:xfrm>
            <a:off x="391963" y="4047268"/>
            <a:ext cx="8284122" cy="707886"/>
          </a:xfrm>
          <a:prstGeom prst="rect">
            <a:avLst/>
          </a:prstGeom>
          <a:solidFill>
            <a:srgbClr val="C00000"/>
          </a:solidFill>
        </p:spPr>
        <p:txBody>
          <a:bodyPr wrap="square" rtlCol="0">
            <a:spAutoFit/>
          </a:bodyPr>
          <a:lstStyle/>
          <a:p>
            <a:pPr algn="ctr">
              <a:spcBef>
                <a:spcPct val="50000"/>
              </a:spcBef>
            </a:pPr>
            <a:r>
              <a:rPr lang="en-GB" altLang="en-US" sz="1600" dirty="0">
                <a:solidFill>
                  <a:schemeClr val="bg1"/>
                </a:solidFill>
              </a:rPr>
              <a:t>"Our employees will not treat customers any better than we treat our employees", </a:t>
            </a:r>
          </a:p>
          <a:p>
            <a:pPr algn="r">
              <a:spcBef>
                <a:spcPct val="50000"/>
              </a:spcBef>
            </a:pPr>
            <a:r>
              <a:rPr lang="en-GB" altLang="en-US" sz="1600" i="1" dirty="0">
                <a:solidFill>
                  <a:schemeClr val="bg1"/>
                </a:solidFill>
              </a:rPr>
              <a:t>Brian Joiner, ‘Fourth Generation Management’</a:t>
            </a:r>
          </a:p>
        </p:txBody>
      </p:sp>
      <p:pic>
        <p:nvPicPr>
          <p:cNvPr id="6" name="Picture 5" descr="ideasintoaction">
            <a:extLst>
              <a:ext uri="{FF2B5EF4-FFF2-40B4-BE49-F238E27FC236}">
                <a16:creationId xmlns:a16="http://schemas.microsoft.com/office/drawing/2014/main" id="{11817B84-D56B-41FE-B337-71CDE3B4A1E6}"/>
              </a:ext>
            </a:extLst>
          </p:cNvPr>
          <p:cNvPicPr>
            <a:picLocks noChangeAspect="1" noChangeArrowheads="1"/>
          </p:cNvPicPr>
          <p:nvPr/>
        </p:nvPicPr>
        <p:blipFill>
          <a:blip r:embed="rId3"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pic>
        <p:nvPicPr>
          <p:cNvPr id="7" name="Picture 6" descr="ideasintoaction">
            <a:extLst>
              <a:ext uri="{FF2B5EF4-FFF2-40B4-BE49-F238E27FC236}">
                <a16:creationId xmlns:a16="http://schemas.microsoft.com/office/drawing/2014/main" id="{A52A4355-6A9A-4A76-85C0-EA75B339C251}"/>
              </a:ext>
            </a:extLst>
          </p:cNvPr>
          <p:cNvPicPr>
            <a:picLocks noChangeAspect="1" noChangeArrowheads="1"/>
          </p:cNvPicPr>
          <p:nvPr/>
        </p:nvPicPr>
        <p:blipFill>
          <a:blip r:embed="rId3"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2092140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837473B0-CC2E-450A-ABE3-18F120FF3D39}">
                <a1611:picAttrSrcUrl xmlns:a1611="http://schemas.microsoft.com/office/drawing/2016/11/main" r:id="rId3"/>
              </a:ext>
            </a:extLst>
          </a:blip>
          <a:srcRect/>
          <a:stretch>
            <a:fillRect t="-22000" b="-22000"/>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4FCF832-BF73-4C5B-AA83-F9896AA2748C}"/>
              </a:ext>
            </a:extLst>
          </p:cNvPr>
          <p:cNvSpPr>
            <a:spLocks noGrp="1"/>
          </p:cNvSpPr>
          <p:nvPr>
            <p:ph type="body" sz="quarter" idx="10"/>
          </p:nvPr>
        </p:nvSpPr>
        <p:spPr/>
        <p:txBody>
          <a:bodyPr>
            <a:normAutofit/>
          </a:bodyPr>
          <a:lstStyle/>
          <a:p>
            <a:r>
              <a:rPr lang="en-GB" sz="2800" b="1" dirty="0">
                <a:solidFill>
                  <a:schemeClr val="bg1"/>
                </a:solidFill>
              </a:rPr>
              <a:t>Problem Solving using Benefits Realisation</a:t>
            </a:r>
          </a:p>
          <a:p>
            <a:endParaRPr lang="en-GB" sz="2800" b="1" dirty="0">
              <a:solidFill>
                <a:schemeClr val="bg1"/>
              </a:solidFill>
            </a:endParaRPr>
          </a:p>
        </p:txBody>
      </p:sp>
      <p:pic>
        <p:nvPicPr>
          <p:cNvPr id="3" name="Picture 2" descr="ideasintoaction">
            <a:extLst>
              <a:ext uri="{FF2B5EF4-FFF2-40B4-BE49-F238E27FC236}">
                <a16:creationId xmlns:a16="http://schemas.microsoft.com/office/drawing/2014/main" id="{8093BA44-A773-451A-A213-52CC572D8B28}"/>
              </a:ext>
            </a:extLst>
          </p:cNvPr>
          <p:cNvPicPr>
            <a:picLocks noChangeAspect="1" noChangeArrowheads="1"/>
          </p:cNvPicPr>
          <p:nvPr/>
        </p:nvPicPr>
        <p:blipFill>
          <a:blip r:embed="rId4"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pic>
        <p:nvPicPr>
          <p:cNvPr id="5" name="Picture 4" descr="ideasintoaction">
            <a:extLst>
              <a:ext uri="{FF2B5EF4-FFF2-40B4-BE49-F238E27FC236}">
                <a16:creationId xmlns:a16="http://schemas.microsoft.com/office/drawing/2014/main" id="{4DC81D5C-269B-4174-8AD2-F21285AD1B73}"/>
              </a:ext>
            </a:extLst>
          </p:cNvPr>
          <p:cNvPicPr>
            <a:picLocks noChangeAspect="1" noChangeArrowheads="1"/>
          </p:cNvPicPr>
          <p:nvPr/>
        </p:nvPicPr>
        <p:blipFill>
          <a:blip r:embed="rId4"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174561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49410-3A2A-422C-B84E-18D5C3DA7E65}"/>
              </a:ext>
            </a:extLst>
          </p:cNvPr>
          <p:cNvSpPr>
            <a:spLocks noGrp="1"/>
          </p:cNvSpPr>
          <p:nvPr>
            <p:ph type="title"/>
          </p:nvPr>
        </p:nvSpPr>
        <p:spPr>
          <a:xfrm>
            <a:off x="868680" y="460057"/>
            <a:ext cx="7917180" cy="792480"/>
          </a:xfrm>
        </p:spPr>
        <p:txBody>
          <a:bodyPr>
            <a:normAutofit/>
          </a:bodyPr>
          <a:lstStyle/>
          <a:p>
            <a:r>
              <a:rPr lang="en-GB" b="1" dirty="0"/>
              <a:t>Benefits Realisation</a:t>
            </a:r>
            <a:br>
              <a:rPr lang="en-US" dirty="0"/>
            </a:br>
            <a:endParaRPr lang="en-GB" dirty="0"/>
          </a:p>
        </p:txBody>
      </p:sp>
      <p:sp>
        <p:nvSpPr>
          <p:cNvPr id="3" name="Content Placeholder 2">
            <a:extLst>
              <a:ext uri="{FF2B5EF4-FFF2-40B4-BE49-F238E27FC236}">
                <a16:creationId xmlns:a16="http://schemas.microsoft.com/office/drawing/2014/main" id="{C13D7EAF-14BB-45D4-87EB-3D8B66C87186}"/>
              </a:ext>
            </a:extLst>
          </p:cNvPr>
          <p:cNvSpPr>
            <a:spLocks noGrp="1"/>
          </p:cNvSpPr>
          <p:nvPr>
            <p:ph idx="1"/>
          </p:nvPr>
        </p:nvSpPr>
        <p:spPr>
          <a:xfrm>
            <a:off x="465061" y="1008993"/>
            <a:ext cx="8079849" cy="3674450"/>
          </a:xfrm>
        </p:spPr>
        <p:txBody>
          <a:bodyPr>
            <a:normAutofit/>
          </a:bodyPr>
          <a:lstStyle/>
          <a:p>
            <a:pPr marL="285750" indent="-285750" algn="just">
              <a:spcAft>
                <a:spcPts val="600"/>
              </a:spcAft>
              <a:buClr>
                <a:srgbClr val="C00000"/>
              </a:buClr>
              <a:buFont typeface="Arial" panose="020B0604020202020204" pitchFamily="34" charset="0"/>
              <a:buChar char="•"/>
            </a:pPr>
            <a:r>
              <a:rPr lang="en-GB" sz="1800" dirty="0"/>
              <a:t>The essence of problem solving and decision-making creatively is looking at things from different angles and different points of view</a:t>
            </a:r>
          </a:p>
          <a:p>
            <a:pPr marL="285750" indent="-285750" algn="just">
              <a:spcAft>
                <a:spcPts val="600"/>
              </a:spcAft>
              <a:buClr>
                <a:srgbClr val="C00000"/>
              </a:buClr>
              <a:buFont typeface="Arial" panose="020B0604020202020204" pitchFamily="34" charset="0"/>
              <a:buChar char="•"/>
            </a:pPr>
            <a:r>
              <a:rPr lang="en-GB" sz="1800" dirty="0"/>
              <a:t>Benefits Realisation provides a useful tool to do that.</a:t>
            </a:r>
          </a:p>
          <a:p>
            <a:pPr marL="285750" indent="-285750" algn="just">
              <a:spcAft>
                <a:spcPts val="600"/>
              </a:spcAft>
              <a:buClr>
                <a:srgbClr val="C00000"/>
              </a:buClr>
              <a:buFont typeface="Arial" panose="020B0604020202020204" pitchFamily="34" charset="0"/>
              <a:buChar char="•"/>
            </a:pPr>
            <a:r>
              <a:rPr lang="en-GB" sz="1800" dirty="0"/>
              <a:t>Instead of thinking of the </a:t>
            </a:r>
            <a:r>
              <a:rPr lang="en-GB" sz="1800" b="1" dirty="0"/>
              <a:t>problem</a:t>
            </a:r>
            <a:r>
              <a:rPr lang="en-GB" sz="1800" dirty="0"/>
              <a:t>; think of the </a:t>
            </a:r>
            <a:r>
              <a:rPr lang="en-GB" sz="1800" b="1" dirty="0"/>
              <a:t>benefits</a:t>
            </a:r>
            <a:r>
              <a:rPr lang="en-GB" sz="1800" dirty="0"/>
              <a:t> that solving it will deliver</a:t>
            </a:r>
          </a:p>
          <a:p>
            <a:pPr marL="285750" indent="-285750" algn="just">
              <a:spcAft>
                <a:spcPts val="600"/>
              </a:spcAft>
              <a:buClr>
                <a:srgbClr val="C00000"/>
              </a:buClr>
              <a:buFont typeface="Arial" panose="020B0604020202020204" pitchFamily="34" charset="0"/>
              <a:buChar char="•"/>
            </a:pPr>
            <a:r>
              <a:rPr lang="en-GB" sz="1800" dirty="0"/>
              <a:t>Benefits Realisation provides a great tool to work on a problem from the aspect of the benefits of a successful resolution</a:t>
            </a:r>
          </a:p>
          <a:p>
            <a:pPr marL="285750" indent="-285750" algn="just">
              <a:spcAft>
                <a:spcPts val="600"/>
              </a:spcAft>
              <a:buClr>
                <a:srgbClr val="C00000"/>
              </a:buClr>
              <a:buFont typeface="Arial" panose="020B0604020202020204" pitchFamily="34" charset="0"/>
              <a:buChar char="•"/>
            </a:pPr>
            <a:endParaRPr lang="en-GB" sz="1800" dirty="0"/>
          </a:p>
        </p:txBody>
      </p:sp>
      <p:pic>
        <p:nvPicPr>
          <p:cNvPr id="4" name="Picture 3" descr="ideasintoaction">
            <a:extLst>
              <a:ext uri="{FF2B5EF4-FFF2-40B4-BE49-F238E27FC236}">
                <a16:creationId xmlns:a16="http://schemas.microsoft.com/office/drawing/2014/main" id="{6228430A-CCF5-4D18-8101-92ACBE20481E}"/>
              </a:ext>
            </a:extLst>
          </p:cNvPr>
          <p:cNvPicPr>
            <a:picLocks noChangeAspect="1" noChangeArrowheads="1"/>
          </p:cNvPicPr>
          <p:nvPr/>
        </p:nvPicPr>
        <p:blipFill>
          <a:blip r:embed="rId3"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pic>
        <p:nvPicPr>
          <p:cNvPr id="5" name="Picture 4" descr="ideasintoaction">
            <a:extLst>
              <a:ext uri="{FF2B5EF4-FFF2-40B4-BE49-F238E27FC236}">
                <a16:creationId xmlns:a16="http://schemas.microsoft.com/office/drawing/2014/main" id="{49B3AE47-CD44-4066-9FA8-FBA9E7F615BF}"/>
              </a:ext>
            </a:extLst>
          </p:cNvPr>
          <p:cNvPicPr>
            <a:picLocks noChangeAspect="1" noChangeArrowheads="1"/>
          </p:cNvPicPr>
          <p:nvPr/>
        </p:nvPicPr>
        <p:blipFill>
          <a:blip r:embed="rId3"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sp>
        <p:nvSpPr>
          <p:cNvPr id="8" name="TextBox 7">
            <a:extLst>
              <a:ext uri="{FF2B5EF4-FFF2-40B4-BE49-F238E27FC236}">
                <a16:creationId xmlns:a16="http://schemas.microsoft.com/office/drawing/2014/main" id="{28626EA3-E7AA-45BF-8F08-9F7EA07518A0}"/>
              </a:ext>
            </a:extLst>
          </p:cNvPr>
          <p:cNvSpPr txBox="1"/>
          <p:nvPr/>
        </p:nvSpPr>
        <p:spPr>
          <a:xfrm>
            <a:off x="465061" y="3626675"/>
            <a:ext cx="8284122" cy="1015663"/>
          </a:xfrm>
          <a:prstGeom prst="rect">
            <a:avLst/>
          </a:prstGeom>
          <a:solidFill>
            <a:srgbClr val="C00000"/>
          </a:solidFill>
        </p:spPr>
        <p:txBody>
          <a:bodyPr wrap="square" rtlCol="0">
            <a:spAutoFit/>
          </a:bodyPr>
          <a:lstStyle/>
          <a:p>
            <a:pPr algn="ctr">
              <a:spcBef>
                <a:spcPct val="50000"/>
              </a:spcBef>
            </a:pPr>
            <a:r>
              <a:rPr lang="en-US" altLang="en-US" sz="2000" dirty="0">
                <a:solidFill>
                  <a:schemeClr val="bg1"/>
                </a:solidFill>
              </a:rPr>
              <a:t>Benefits </a:t>
            </a:r>
            <a:r>
              <a:rPr lang="en-US" altLang="en-US" sz="2000" dirty="0" err="1">
                <a:solidFill>
                  <a:schemeClr val="bg1"/>
                </a:solidFill>
              </a:rPr>
              <a:t>Realisation</a:t>
            </a:r>
            <a:r>
              <a:rPr lang="en-US" altLang="en-US" sz="2000" dirty="0">
                <a:solidFill>
                  <a:schemeClr val="bg1"/>
                </a:solidFill>
              </a:rPr>
              <a:t> is a structured approach that involves stakeholders coming together to clearly define agreed outcomes; and using that information to resolve the problem and improve the process</a:t>
            </a:r>
            <a:endParaRPr lang="en-GB" altLang="en-US" sz="2000" i="1" dirty="0">
              <a:solidFill>
                <a:schemeClr val="bg1"/>
              </a:solidFill>
            </a:endParaRPr>
          </a:p>
        </p:txBody>
      </p:sp>
    </p:spTree>
    <p:extLst>
      <p:ext uri="{BB962C8B-B14F-4D97-AF65-F5344CB8AC3E}">
        <p14:creationId xmlns:p14="http://schemas.microsoft.com/office/powerpoint/2010/main" val="2917944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106C3-58BF-4822-80EB-E74981AC6F5B}"/>
              </a:ext>
            </a:extLst>
          </p:cNvPr>
          <p:cNvSpPr>
            <a:spLocks noGrp="1"/>
          </p:cNvSpPr>
          <p:nvPr>
            <p:ph type="title"/>
          </p:nvPr>
        </p:nvSpPr>
        <p:spPr/>
        <p:txBody>
          <a:bodyPr/>
          <a:lstStyle/>
          <a:p>
            <a:r>
              <a:rPr lang="en-GB" b="1" dirty="0"/>
              <a:t>The Key to Creative Thinking is thinking differently. </a:t>
            </a:r>
          </a:p>
        </p:txBody>
      </p:sp>
      <p:graphicFrame>
        <p:nvGraphicFramePr>
          <p:cNvPr id="4" name="Content Placeholder 3">
            <a:extLst>
              <a:ext uri="{FF2B5EF4-FFF2-40B4-BE49-F238E27FC236}">
                <a16:creationId xmlns:a16="http://schemas.microsoft.com/office/drawing/2014/main" id="{74D33833-45EE-43FB-ABDE-D1C940DE5A53}"/>
              </a:ext>
            </a:extLst>
          </p:cNvPr>
          <p:cNvGraphicFramePr>
            <a:graphicFrameLocks noGrp="1"/>
          </p:cNvGraphicFramePr>
          <p:nvPr>
            <p:ph idx="1"/>
            <p:extLst>
              <p:ext uri="{D42A27DB-BD31-4B8C-83A1-F6EECF244321}">
                <p14:modId xmlns:p14="http://schemas.microsoft.com/office/powerpoint/2010/main" val="2648223877"/>
              </p:ext>
            </p:extLst>
          </p:nvPr>
        </p:nvGraphicFramePr>
        <p:xfrm>
          <a:off x="772538" y="1639614"/>
          <a:ext cx="7598924" cy="29073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C369F0E3-23CD-43C8-816E-6A9A29F0D784}"/>
              </a:ext>
            </a:extLst>
          </p:cNvPr>
          <p:cNvSpPr txBox="1"/>
          <p:nvPr/>
        </p:nvSpPr>
        <p:spPr>
          <a:xfrm>
            <a:off x="867965" y="899160"/>
            <a:ext cx="7709310" cy="923330"/>
          </a:xfrm>
          <a:prstGeom prst="rect">
            <a:avLst/>
          </a:prstGeom>
          <a:noFill/>
        </p:spPr>
        <p:txBody>
          <a:bodyPr wrap="square" rtlCol="0">
            <a:spAutoFit/>
          </a:bodyPr>
          <a:lstStyle/>
          <a:p>
            <a:pPr algn="just"/>
            <a:r>
              <a:rPr lang="en-GB" sz="1800" dirty="0"/>
              <a:t>In “Coping with Difficult Bosses”, Robert </a:t>
            </a:r>
            <a:r>
              <a:rPr lang="en-GB" sz="1800" dirty="0" err="1"/>
              <a:t>Bramson</a:t>
            </a:r>
            <a:r>
              <a:rPr lang="en-GB" sz="1800" dirty="0"/>
              <a:t> identifies five </a:t>
            </a:r>
            <a:r>
              <a:rPr lang="en-GB" sz="1800" b="1" dirty="0"/>
              <a:t>thinking styles</a:t>
            </a:r>
            <a:r>
              <a:rPr lang="en-GB" sz="1800" dirty="0"/>
              <a:t> to categorize the modes of thinking and problem solving we use most frequently</a:t>
            </a:r>
          </a:p>
        </p:txBody>
      </p:sp>
      <p:pic>
        <p:nvPicPr>
          <p:cNvPr id="6" name="Picture 5" descr="ideasintoaction">
            <a:extLst>
              <a:ext uri="{FF2B5EF4-FFF2-40B4-BE49-F238E27FC236}">
                <a16:creationId xmlns:a16="http://schemas.microsoft.com/office/drawing/2014/main" id="{B5F6A2B1-554A-42CF-89FA-47C032D1EEEA}"/>
              </a:ext>
            </a:extLst>
          </p:cNvPr>
          <p:cNvPicPr>
            <a:picLocks noChangeAspect="1" noChangeArrowheads="1"/>
          </p:cNvPicPr>
          <p:nvPr/>
        </p:nvPicPr>
        <p:blipFill>
          <a:blip r:embed="rId8"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pic>
        <p:nvPicPr>
          <p:cNvPr id="7" name="Picture 6" descr="ideasintoaction">
            <a:extLst>
              <a:ext uri="{FF2B5EF4-FFF2-40B4-BE49-F238E27FC236}">
                <a16:creationId xmlns:a16="http://schemas.microsoft.com/office/drawing/2014/main" id="{635DFEE5-DED4-413B-AA1A-4D2F9DDEA278}"/>
              </a:ext>
            </a:extLst>
          </p:cNvPr>
          <p:cNvPicPr>
            <a:picLocks noChangeAspect="1" noChangeArrowheads="1"/>
          </p:cNvPicPr>
          <p:nvPr/>
        </p:nvPicPr>
        <p:blipFill>
          <a:blip r:embed="rId8"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2717357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49410-3A2A-422C-B84E-18D5C3DA7E65}"/>
              </a:ext>
            </a:extLst>
          </p:cNvPr>
          <p:cNvSpPr>
            <a:spLocks noGrp="1"/>
          </p:cNvSpPr>
          <p:nvPr>
            <p:ph type="title"/>
          </p:nvPr>
        </p:nvSpPr>
        <p:spPr>
          <a:xfrm>
            <a:off x="868680" y="460057"/>
            <a:ext cx="7917180" cy="792480"/>
          </a:xfrm>
        </p:spPr>
        <p:txBody>
          <a:bodyPr>
            <a:normAutofit/>
          </a:bodyPr>
          <a:lstStyle/>
          <a:p>
            <a:r>
              <a:rPr lang="en-GB" b="1" dirty="0"/>
              <a:t>The Benefits Map</a:t>
            </a:r>
            <a:br>
              <a:rPr lang="en-US" dirty="0"/>
            </a:br>
            <a:endParaRPr lang="en-GB" dirty="0"/>
          </a:p>
        </p:txBody>
      </p:sp>
      <p:sp>
        <p:nvSpPr>
          <p:cNvPr id="3" name="Content Placeholder 2">
            <a:extLst>
              <a:ext uri="{FF2B5EF4-FFF2-40B4-BE49-F238E27FC236}">
                <a16:creationId xmlns:a16="http://schemas.microsoft.com/office/drawing/2014/main" id="{C13D7EAF-14BB-45D4-87EB-3D8B66C87186}"/>
              </a:ext>
            </a:extLst>
          </p:cNvPr>
          <p:cNvSpPr>
            <a:spLocks noGrp="1"/>
          </p:cNvSpPr>
          <p:nvPr>
            <p:ph idx="1"/>
          </p:nvPr>
        </p:nvSpPr>
        <p:spPr>
          <a:xfrm>
            <a:off x="465061" y="1008993"/>
            <a:ext cx="8079849" cy="3674450"/>
          </a:xfrm>
        </p:spPr>
        <p:txBody>
          <a:bodyPr>
            <a:normAutofit/>
          </a:bodyPr>
          <a:lstStyle/>
          <a:p>
            <a:pPr marL="285750" indent="-285750" algn="just">
              <a:spcAft>
                <a:spcPts val="600"/>
              </a:spcAft>
              <a:buClr>
                <a:srgbClr val="C00000"/>
              </a:buClr>
              <a:buFont typeface="Arial" panose="020B0604020202020204" pitchFamily="34" charset="0"/>
              <a:buChar char="•"/>
            </a:pPr>
            <a:r>
              <a:rPr lang="en-GB" sz="1800" dirty="0"/>
              <a:t>The Benefits Map is an approach created by Sheffield University. </a:t>
            </a:r>
          </a:p>
          <a:p>
            <a:pPr marL="285750" indent="-285750" algn="just">
              <a:spcAft>
                <a:spcPts val="600"/>
              </a:spcAft>
              <a:buClr>
                <a:srgbClr val="C00000"/>
              </a:buClr>
              <a:buFont typeface="Arial" panose="020B0604020202020204" pitchFamily="34" charset="0"/>
              <a:buChar char="•"/>
            </a:pPr>
            <a:r>
              <a:rPr lang="en-GB" sz="1800" dirty="0"/>
              <a:t>It is a team exercise that involves the customers, users and other stakeholders of a service or process working together to define and agree the benefits that a service or process should provide</a:t>
            </a:r>
          </a:p>
          <a:p>
            <a:pPr marL="285750" indent="-285750" algn="just">
              <a:spcAft>
                <a:spcPts val="600"/>
              </a:spcAft>
              <a:buClr>
                <a:srgbClr val="C00000"/>
              </a:buClr>
              <a:buFont typeface="Arial" panose="020B0604020202020204" pitchFamily="34" charset="0"/>
              <a:buChar char="•"/>
            </a:pPr>
            <a:r>
              <a:rPr lang="en-GB" sz="1800" dirty="0"/>
              <a:t>The Benefits Map then links these defined benefits into the redesign of the process to allow the problem, barrier or constraint to be resolved by focusing on the benefits and outcomes required</a:t>
            </a:r>
          </a:p>
        </p:txBody>
      </p:sp>
      <p:pic>
        <p:nvPicPr>
          <p:cNvPr id="4" name="Picture 3" descr="ideasintoaction">
            <a:extLst>
              <a:ext uri="{FF2B5EF4-FFF2-40B4-BE49-F238E27FC236}">
                <a16:creationId xmlns:a16="http://schemas.microsoft.com/office/drawing/2014/main" id="{6228430A-CCF5-4D18-8101-92ACBE20481E}"/>
              </a:ext>
            </a:extLst>
          </p:cNvPr>
          <p:cNvPicPr>
            <a:picLocks noChangeAspect="1" noChangeArrowheads="1"/>
          </p:cNvPicPr>
          <p:nvPr/>
        </p:nvPicPr>
        <p:blipFill>
          <a:blip r:embed="rId3"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pic>
        <p:nvPicPr>
          <p:cNvPr id="5" name="Picture 4" descr="ideasintoaction">
            <a:extLst>
              <a:ext uri="{FF2B5EF4-FFF2-40B4-BE49-F238E27FC236}">
                <a16:creationId xmlns:a16="http://schemas.microsoft.com/office/drawing/2014/main" id="{49B3AE47-CD44-4066-9FA8-FBA9E7F615BF}"/>
              </a:ext>
            </a:extLst>
          </p:cNvPr>
          <p:cNvPicPr>
            <a:picLocks noChangeAspect="1" noChangeArrowheads="1"/>
          </p:cNvPicPr>
          <p:nvPr/>
        </p:nvPicPr>
        <p:blipFill>
          <a:blip r:embed="rId3"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7" name="Picture 6" descr="A person posing for the camera&#10;&#10;Description automatically generated">
            <a:extLst>
              <a:ext uri="{FF2B5EF4-FFF2-40B4-BE49-F238E27FC236}">
                <a16:creationId xmlns:a16="http://schemas.microsoft.com/office/drawing/2014/main" id="{BA3C47F1-CA92-4E73-983C-D5169E13E1C2}"/>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5227093" y="2904699"/>
            <a:ext cx="2338316" cy="1782966"/>
          </a:xfrm>
          <a:prstGeom prst="rect">
            <a:avLst/>
          </a:prstGeom>
        </p:spPr>
      </p:pic>
    </p:spTree>
    <p:extLst>
      <p:ext uri="{BB962C8B-B14F-4D97-AF65-F5344CB8AC3E}">
        <p14:creationId xmlns:p14="http://schemas.microsoft.com/office/powerpoint/2010/main" val="1059567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268F6781-EC63-439C-AE21-998388212D11}"/>
              </a:ext>
            </a:extLst>
          </p:cNvPr>
          <p:cNvSpPr txBox="1"/>
          <p:nvPr/>
        </p:nvSpPr>
        <p:spPr>
          <a:xfrm>
            <a:off x="429939" y="3975557"/>
            <a:ext cx="8284122" cy="707886"/>
          </a:xfrm>
          <a:prstGeom prst="rect">
            <a:avLst/>
          </a:prstGeom>
          <a:solidFill>
            <a:srgbClr val="C00000"/>
          </a:solidFill>
        </p:spPr>
        <p:txBody>
          <a:bodyPr wrap="square" rtlCol="0">
            <a:spAutoFit/>
          </a:bodyPr>
          <a:lstStyle/>
          <a:p>
            <a:pPr algn="ctr">
              <a:spcBef>
                <a:spcPct val="50000"/>
              </a:spcBef>
            </a:pPr>
            <a:r>
              <a:rPr lang="en-US" altLang="en-US" sz="2000" dirty="0">
                <a:solidFill>
                  <a:schemeClr val="bg1"/>
                </a:solidFill>
              </a:rPr>
              <a:t>Instead of thinking of the </a:t>
            </a:r>
            <a:r>
              <a:rPr lang="en-US" altLang="en-US" sz="2000" b="1" i="1" dirty="0">
                <a:solidFill>
                  <a:schemeClr val="bg1"/>
                </a:solidFill>
              </a:rPr>
              <a:t>problem</a:t>
            </a:r>
            <a:r>
              <a:rPr lang="en-US" altLang="en-US" sz="2000" dirty="0">
                <a:solidFill>
                  <a:schemeClr val="bg1"/>
                </a:solidFill>
              </a:rPr>
              <a:t>; we focus on the </a:t>
            </a:r>
            <a:r>
              <a:rPr lang="en-US" altLang="en-US" sz="2000" b="1" i="1" dirty="0">
                <a:solidFill>
                  <a:schemeClr val="bg1"/>
                </a:solidFill>
              </a:rPr>
              <a:t>benefits</a:t>
            </a:r>
            <a:r>
              <a:rPr lang="en-US" altLang="en-US" sz="2000" dirty="0">
                <a:solidFill>
                  <a:schemeClr val="bg1"/>
                </a:solidFill>
              </a:rPr>
              <a:t> that the process should deliver</a:t>
            </a:r>
          </a:p>
        </p:txBody>
      </p:sp>
      <p:sp>
        <p:nvSpPr>
          <p:cNvPr id="2" name="Title 1">
            <a:extLst>
              <a:ext uri="{FF2B5EF4-FFF2-40B4-BE49-F238E27FC236}">
                <a16:creationId xmlns:a16="http://schemas.microsoft.com/office/drawing/2014/main" id="{8D549410-3A2A-422C-B84E-18D5C3DA7E65}"/>
              </a:ext>
            </a:extLst>
          </p:cNvPr>
          <p:cNvSpPr>
            <a:spLocks noGrp="1"/>
          </p:cNvSpPr>
          <p:nvPr>
            <p:ph type="title"/>
          </p:nvPr>
        </p:nvSpPr>
        <p:spPr>
          <a:xfrm>
            <a:off x="868680" y="460057"/>
            <a:ext cx="7917180" cy="792480"/>
          </a:xfrm>
        </p:spPr>
        <p:txBody>
          <a:bodyPr>
            <a:normAutofit/>
          </a:bodyPr>
          <a:lstStyle/>
          <a:p>
            <a:r>
              <a:rPr lang="en-GB" b="1" dirty="0"/>
              <a:t>The Benefits Map comprises four elements</a:t>
            </a:r>
            <a:br>
              <a:rPr lang="en-US" dirty="0"/>
            </a:br>
            <a:endParaRPr lang="en-GB" dirty="0"/>
          </a:p>
        </p:txBody>
      </p:sp>
      <p:pic>
        <p:nvPicPr>
          <p:cNvPr id="4" name="Picture 3" descr="ideasintoaction">
            <a:extLst>
              <a:ext uri="{FF2B5EF4-FFF2-40B4-BE49-F238E27FC236}">
                <a16:creationId xmlns:a16="http://schemas.microsoft.com/office/drawing/2014/main" id="{6228430A-CCF5-4D18-8101-92ACBE20481E}"/>
              </a:ext>
            </a:extLst>
          </p:cNvPr>
          <p:cNvPicPr>
            <a:picLocks noChangeAspect="1" noChangeArrowheads="1"/>
          </p:cNvPicPr>
          <p:nvPr/>
        </p:nvPicPr>
        <p:blipFill>
          <a:blip r:embed="rId3"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pic>
        <p:nvPicPr>
          <p:cNvPr id="5" name="Picture 4" descr="ideasintoaction">
            <a:extLst>
              <a:ext uri="{FF2B5EF4-FFF2-40B4-BE49-F238E27FC236}">
                <a16:creationId xmlns:a16="http://schemas.microsoft.com/office/drawing/2014/main" id="{49B3AE47-CD44-4066-9FA8-FBA9E7F615BF}"/>
              </a:ext>
            </a:extLst>
          </p:cNvPr>
          <p:cNvPicPr>
            <a:picLocks noChangeAspect="1" noChangeArrowheads="1"/>
          </p:cNvPicPr>
          <p:nvPr/>
        </p:nvPicPr>
        <p:blipFill>
          <a:blip r:embed="rId3"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9" name="Picture 8">
            <a:extLst>
              <a:ext uri="{FF2B5EF4-FFF2-40B4-BE49-F238E27FC236}">
                <a16:creationId xmlns:a16="http://schemas.microsoft.com/office/drawing/2014/main" id="{618FBF52-1C2A-4EDE-A3B5-A0CD7F86B930}"/>
              </a:ext>
            </a:extLst>
          </p:cNvPr>
          <p:cNvPicPr>
            <a:picLocks noChangeAspect="1"/>
          </p:cNvPicPr>
          <p:nvPr/>
        </p:nvPicPr>
        <p:blipFill rotWithShape="1">
          <a:blip r:embed="rId4"/>
          <a:srcRect t="34299"/>
          <a:stretch/>
        </p:blipFill>
        <p:spPr>
          <a:xfrm>
            <a:off x="1015483" y="937226"/>
            <a:ext cx="6690893" cy="2961975"/>
          </a:xfrm>
          <a:prstGeom prst="rect">
            <a:avLst/>
          </a:prstGeom>
        </p:spPr>
      </p:pic>
    </p:spTree>
    <p:extLst>
      <p:ext uri="{BB962C8B-B14F-4D97-AF65-F5344CB8AC3E}">
        <p14:creationId xmlns:p14="http://schemas.microsoft.com/office/powerpoint/2010/main" val="250856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17B9B11-189D-455D-937A-848222B44691}"/>
              </a:ext>
            </a:extLst>
          </p:cNvPr>
          <p:cNvSpPr txBox="1"/>
          <p:nvPr/>
        </p:nvSpPr>
        <p:spPr>
          <a:xfrm>
            <a:off x="429939" y="3852446"/>
            <a:ext cx="8284122" cy="830997"/>
          </a:xfrm>
          <a:prstGeom prst="rect">
            <a:avLst/>
          </a:prstGeom>
          <a:solidFill>
            <a:srgbClr val="C00000"/>
          </a:solidFill>
        </p:spPr>
        <p:txBody>
          <a:bodyPr wrap="square" rtlCol="0">
            <a:spAutoFit/>
          </a:bodyPr>
          <a:lstStyle/>
          <a:p>
            <a:pPr algn="ctr">
              <a:spcBef>
                <a:spcPct val="50000"/>
              </a:spcBef>
            </a:pPr>
            <a:r>
              <a:rPr lang="en-US" altLang="en-US" sz="2400" dirty="0">
                <a:solidFill>
                  <a:schemeClr val="bg1"/>
                </a:solidFill>
              </a:rPr>
              <a:t>The key is engagement with service-users, customers and other stakeholders</a:t>
            </a:r>
          </a:p>
        </p:txBody>
      </p:sp>
      <p:sp>
        <p:nvSpPr>
          <p:cNvPr id="2" name="Title 1">
            <a:extLst>
              <a:ext uri="{FF2B5EF4-FFF2-40B4-BE49-F238E27FC236}">
                <a16:creationId xmlns:a16="http://schemas.microsoft.com/office/drawing/2014/main" id="{8D549410-3A2A-422C-B84E-18D5C3DA7E65}"/>
              </a:ext>
            </a:extLst>
          </p:cNvPr>
          <p:cNvSpPr>
            <a:spLocks noGrp="1"/>
          </p:cNvSpPr>
          <p:nvPr>
            <p:ph type="title"/>
          </p:nvPr>
        </p:nvSpPr>
        <p:spPr>
          <a:xfrm>
            <a:off x="868680" y="460057"/>
            <a:ext cx="7917180" cy="792480"/>
          </a:xfrm>
        </p:spPr>
        <p:txBody>
          <a:bodyPr>
            <a:normAutofit/>
          </a:bodyPr>
          <a:lstStyle/>
          <a:p>
            <a:r>
              <a:rPr lang="en-GB" b="1" dirty="0"/>
              <a:t>The Benefits Realisation Model</a:t>
            </a:r>
            <a:br>
              <a:rPr lang="en-US" dirty="0"/>
            </a:br>
            <a:endParaRPr lang="en-GB" dirty="0"/>
          </a:p>
        </p:txBody>
      </p:sp>
      <p:sp>
        <p:nvSpPr>
          <p:cNvPr id="3" name="Content Placeholder 2">
            <a:extLst>
              <a:ext uri="{FF2B5EF4-FFF2-40B4-BE49-F238E27FC236}">
                <a16:creationId xmlns:a16="http://schemas.microsoft.com/office/drawing/2014/main" id="{C13D7EAF-14BB-45D4-87EB-3D8B66C87186}"/>
              </a:ext>
            </a:extLst>
          </p:cNvPr>
          <p:cNvSpPr>
            <a:spLocks noGrp="1"/>
          </p:cNvSpPr>
          <p:nvPr>
            <p:ph idx="1"/>
          </p:nvPr>
        </p:nvSpPr>
        <p:spPr>
          <a:xfrm>
            <a:off x="465061" y="1008993"/>
            <a:ext cx="8079849" cy="3674450"/>
          </a:xfrm>
        </p:spPr>
        <p:txBody>
          <a:bodyPr>
            <a:normAutofit/>
          </a:bodyPr>
          <a:lstStyle/>
          <a:p>
            <a:pPr algn="just">
              <a:spcAft>
                <a:spcPts val="600"/>
              </a:spcAft>
              <a:buClr>
                <a:srgbClr val="C00000"/>
              </a:buClr>
            </a:pPr>
            <a:r>
              <a:rPr lang="en-GB" sz="1800" dirty="0"/>
              <a:t>The Benefits Realisation Model comprises four steps:</a:t>
            </a:r>
          </a:p>
          <a:p>
            <a:pPr marL="342900" indent="-342900" algn="just">
              <a:spcAft>
                <a:spcPts val="600"/>
              </a:spcAft>
              <a:buClr>
                <a:srgbClr val="C00000"/>
              </a:buClr>
              <a:buFont typeface="+mj-lt"/>
              <a:buAutoNum type="arabicPeriod"/>
            </a:pPr>
            <a:r>
              <a:rPr lang="en-US" sz="1800" dirty="0"/>
              <a:t>Determine the </a:t>
            </a:r>
            <a:r>
              <a:rPr lang="en-US" sz="1800" b="1" dirty="0"/>
              <a:t>Aims</a:t>
            </a:r>
            <a:r>
              <a:rPr lang="en-US" sz="1800" dirty="0"/>
              <a:t> of the process for consumers and stakeholders</a:t>
            </a:r>
          </a:p>
          <a:p>
            <a:pPr marL="342900" indent="-342900" algn="just">
              <a:spcAft>
                <a:spcPts val="600"/>
              </a:spcAft>
              <a:buClr>
                <a:srgbClr val="C00000"/>
              </a:buClr>
              <a:buFont typeface="+mj-lt"/>
              <a:buAutoNum type="arabicPeriod"/>
            </a:pPr>
            <a:r>
              <a:rPr lang="en-US" sz="1800" dirty="0"/>
              <a:t>Agree the </a:t>
            </a:r>
            <a:r>
              <a:rPr lang="en-US" sz="1800" b="1" dirty="0"/>
              <a:t>Benefits</a:t>
            </a:r>
            <a:r>
              <a:rPr lang="en-US" sz="1800" dirty="0"/>
              <a:t> the process must deliver to meet its aims</a:t>
            </a:r>
          </a:p>
          <a:p>
            <a:pPr marL="342900" indent="-342900" algn="just">
              <a:spcAft>
                <a:spcPts val="600"/>
              </a:spcAft>
              <a:buClr>
                <a:srgbClr val="C00000"/>
              </a:buClr>
              <a:buFont typeface="+mj-lt"/>
              <a:buAutoNum type="arabicPeriod"/>
            </a:pPr>
            <a:r>
              <a:rPr lang="en-US" sz="1800" dirty="0"/>
              <a:t>Identify the </a:t>
            </a:r>
            <a:r>
              <a:rPr lang="en-US" sz="1800" b="1" dirty="0"/>
              <a:t>Enablers</a:t>
            </a:r>
            <a:r>
              <a:rPr lang="en-US" sz="1800" dirty="0"/>
              <a:t> in the process that deliver the benefits</a:t>
            </a:r>
          </a:p>
          <a:p>
            <a:pPr marL="342900" indent="-342900" algn="just">
              <a:spcAft>
                <a:spcPts val="600"/>
              </a:spcAft>
              <a:buClr>
                <a:srgbClr val="C00000"/>
              </a:buClr>
              <a:buFont typeface="+mj-lt"/>
              <a:buAutoNum type="arabicPeriod"/>
            </a:pPr>
            <a:r>
              <a:rPr lang="en-US" sz="1800" dirty="0"/>
              <a:t>Determine what </a:t>
            </a:r>
            <a:r>
              <a:rPr lang="en-US" sz="1800" b="1" dirty="0"/>
              <a:t>Changes</a:t>
            </a:r>
            <a:r>
              <a:rPr lang="en-US" sz="1800" dirty="0"/>
              <a:t> are needed to the current process to ensure it delivers the agreed benefits, avoiding the problem, barrier or constraint</a:t>
            </a:r>
          </a:p>
          <a:p>
            <a:pPr marL="342900" indent="-342900" algn="just">
              <a:spcAft>
                <a:spcPts val="600"/>
              </a:spcAft>
              <a:buClr>
                <a:srgbClr val="C00000"/>
              </a:buClr>
              <a:buFont typeface="+mj-lt"/>
              <a:buAutoNum type="arabicPeriod"/>
            </a:pPr>
            <a:endParaRPr lang="en-GB" sz="1800" dirty="0"/>
          </a:p>
        </p:txBody>
      </p:sp>
      <p:pic>
        <p:nvPicPr>
          <p:cNvPr id="4" name="Picture 3" descr="ideasintoaction">
            <a:extLst>
              <a:ext uri="{FF2B5EF4-FFF2-40B4-BE49-F238E27FC236}">
                <a16:creationId xmlns:a16="http://schemas.microsoft.com/office/drawing/2014/main" id="{6228430A-CCF5-4D18-8101-92ACBE20481E}"/>
              </a:ext>
            </a:extLst>
          </p:cNvPr>
          <p:cNvPicPr>
            <a:picLocks noChangeAspect="1" noChangeArrowheads="1"/>
          </p:cNvPicPr>
          <p:nvPr/>
        </p:nvPicPr>
        <p:blipFill>
          <a:blip r:embed="rId3"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pic>
        <p:nvPicPr>
          <p:cNvPr id="5" name="Picture 4" descr="ideasintoaction">
            <a:extLst>
              <a:ext uri="{FF2B5EF4-FFF2-40B4-BE49-F238E27FC236}">
                <a16:creationId xmlns:a16="http://schemas.microsoft.com/office/drawing/2014/main" id="{49B3AE47-CD44-4066-9FA8-FBA9E7F615BF}"/>
              </a:ext>
            </a:extLst>
          </p:cNvPr>
          <p:cNvPicPr>
            <a:picLocks noChangeAspect="1" noChangeArrowheads="1"/>
          </p:cNvPicPr>
          <p:nvPr/>
        </p:nvPicPr>
        <p:blipFill>
          <a:blip r:embed="rId3"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2996875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49410-3A2A-422C-B84E-18D5C3DA7E65}"/>
              </a:ext>
            </a:extLst>
          </p:cNvPr>
          <p:cNvSpPr>
            <a:spLocks noGrp="1"/>
          </p:cNvSpPr>
          <p:nvPr>
            <p:ph type="title"/>
          </p:nvPr>
        </p:nvSpPr>
        <p:spPr>
          <a:xfrm>
            <a:off x="868680" y="460057"/>
            <a:ext cx="7917180" cy="792480"/>
          </a:xfrm>
        </p:spPr>
        <p:txBody>
          <a:bodyPr>
            <a:normAutofit/>
          </a:bodyPr>
          <a:lstStyle/>
          <a:p>
            <a:r>
              <a:rPr lang="en-GB" b="1" dirty="0"/>
              <a:t>Benefits Realisation Example</a:t>
            </a:r>
            <a:br>
              <a:rPr lang="en-US" dirty="0"/>
            </a:br>
            <a:endParaRPr lang="en-GB" dirty="0"/>
          </a:p>
        </p:txBody>
      </p:sp>
      <p:sp>
        <p:nvSpPr>
          <p:cNvPr id="3" name="Content Placeholder 2">
            <a:extLst>
              <a:ext uri="{FF2B5EF4-FFF2-40B4-BE49-F238E27FC236}">
                <a16:creationId xmlns:a16="http://schemas.microsoft.com/office/drawing/2014/main" id="{C13D7EAF-14BB-45D4-87EB-3D8B66C87186}"/>
              </a:ext>
            </a:extLst>
          </p:cNvPr>
          <p:cNvSpPr>
            <a:spLocks noGrp="1"/>
          </p:cNvSpPr>
          <p:nvPr>
            <p:ph idx="1"/>
          </p:nvPr>
        </p:nvSpPr>
        <p:spPr>
          <a:xfrm>
            <a:off x="465061" y="1008993"/>
            <a:ext cx="8079849" cy="3674450"/>
          </a:xfrm>
        </p:spPr>
        <p:txBody>
          <a:bodyPr>
            <a:normAutofit/>
          </a:bodyPr>
          <a:lstStyle/>
          <a:p>
            <a:pPr algn="just">
              <a:spcAft>
                <a:spcPts val="600"/>
              </a:spcAft>
              <a:buClr>
                <a:srgbClr val="C00000"/>
              </a:buClr>
            </a:pPr>
            <a:r>
              <a:rPr lang="en-GB" sz="1800" dirty="0" err="1"/>
              <a:t>Fastco</a:t>
            </a:r>
            <a:r>
              <a:rPr lang="en-GB" sz="1800" dirty="0"/>
              <a:t> is a specialist business which manufactures and installs electrical equipment in medical, pharmaceutical and other laboratories</a:t>
            </a:r>
          </a:p>
          <a:p>
            <a:pPr algn="just">
              <a:spcAft>
                <a:spcPts val="600"/>
              </a:spcAft>
              <a:buClr>
                <a:srgbClr val="C00000"/>
              </a:buClr>
            </a:pPr>
            <a:r>
              <a:rPr lang="en-GB" sz="1800" dirty="0"/>
              <a:t>The key to success for the business is fast response to ensure that customer equipment is not out of action too long. However, </a:t>
            </a:r>
            <a:r>
              <a:rPr lang="en-GB" sz="1800" dirty="0" err="1"/>
              <a:t>Fastco</a:t>
            </a:r>
            <a:r>
              <a:rPr lang="en-GB" sz="1800" dirty="0"/>
              <a:t> is beginning to lose out to its competitors.</a:t>
            </a:r>
          </a:p>
          <a:p>
            <a:pPr algn="just">
              <a:spcAft>
                <a:spcPts val="600"/>
              </a:spcAft>
              <a:buClr>
                <a:srgbClr val="C00000"/>
              </a:buClr>
            </a:pPr>
            <a:r>
              <a:rPr lang="en-GB" sz="1800" dirty="0"/>
              <a:t>The company’s prices are relatively high compared to its competitors and its speed of response is not as far ahead of its competitors as it used to be</a:t>
            </a:r>
          </a:p>
          <a:p>
            <a:pPr algn="just">
              <a:spcAft>
                <a:spcPts val="600"/>
              </a:spcAft>
              <a:buClr>
                <a:srgbClr val="C00000"/>
              </a:buClr>
            </a:pPr>
            <a:endParaRPr lang="en-GB" sz="1800" dirty="0"/>
          </a:p>
          <a:p>
            <a:pPr algn="just">
              <a:spcAft>
                <a:spcPts val="600"/>
              </a:spcAft>
              <a:buClr>
                <a:srgbClr val="C00000"/>
              </a:buClr>
            </a:pPr>
            <a:endParaRPr lang="en-GB" sz="1800" dirty="0"/>
          </a:p>
        </p:txBody>
      </p:sp>
      <p:pic>
        <p:nvPicPr>
          <p:cNvPr id="4" name="Picture 3" descr="ideasintoaction">
            <a:extLst>
              <a:ext uri="{FF2B5EF4-FFF2-40B4-BE49-F238E27FC236}">
                <a16:creationId xmlns:a16="http://schemas.microsoft.com/office/drawing/2014/main" id="{6228430A-CCF5-4D18-8101-92ACBE20481E}"/>
              </a:ext>
            </a:extLst>
          </p:cNvPr>
          <p:cNvPicPr>
            <a:picLocks noChangeAspect="1" noChangeArrowheads="1"/>
          </p:cNvPicPr>
          <p:nvPr/>
        </p:nvPicPr>
        <p:blipFill>
          <a:blip r:embed="rId3"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pic>
        <p:nvPicPr>
          <p:cNvPr id="5" name="Picture 4" descr="ideasintoaction">
            <a:extLst>
              <a:ext uri="{FF2B5EF4-FFF2-40B4-BE49-F238E27FC236}">
                <a16:creationId xmlns:a16="http://schemas.microsoft.com/office/drawing/2014/main" id="{49B3AE47-CD44-4066-9FA8-FBA9E7F615BF}"/>
              </a:ext>
            </a:extLst>
          </p:cNvPr>
          <p:cNvPicPr>
            <a:picLocks noChangeAspect="1" noChangeArrowheads="1"/>
          </p:cNvPicPr>
          <p:nvPr/>
        </p:nvPicPr>
        <p:blipFill>
          <a:blip r:embed="rId3"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1253724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49410-3A2A-422C-B84E-18D5C3DA7E65}"/>
              </a:ext>
            </a:extLst>
          </p:cNvPr>
          <p:cNvSpPr>
            <a:spLocks noGrp="1"/>
          </p:cNvSpPr>
          <p:nvPr>
            <p:ph type="title"/>
          </p:nvPr>
        </p:nvSpPr>
        <p:spPr>
          <a:xfrm>
            <a:off x="868680" y="460057"/>
            <a:ext cx="7917180" cy="792480"/>
          </a:xfrm>
        </p:spPr>
        <p:txBody>
          <a:bodyPr>
            <a:normAutofit/>
          </a:bodyPr>
          <a:lstStyle/>
          <a:p>
            <a:r>
              <a:rPr lang="en-GB" b="1" dirty="0"/>
              <a:t>The Elements of </a:t>
            </a:r>
            <a:r>
              <a:rPr lang="en-GB" b="1" dirty="0" err="1"/>
              <a:t>Fastco’s</a:t>
            </a:r>
            <a:r>
              <a:rPr lang="en-GB" b="1" dirty="0"/>
              <a:t> Benefits Map</a:t>
            </a:r>
            <a:br>
              <a:rPr lang="en-US" dirty="0"/>
            </a:br>
            <a:endParaRPr lang="en-GB" dirty="0"/>
          </a:p>
        </p:txBody>
      </p:sp>
      <p:pic>
        <p:nvPicPr>
          <p:cNvPr id="4" name="Picture 3" descr="ideasintoaction">
            <a:extLst>
              <a:ext uri="{FF2B5EF4-FFF2-40B4-BE49-F238E27FC236}">
                <a16:creationId xmlns:a16="http://schemas.microsoft.com/office/drawing/2014/main" id="{6228430A-CCF5-4D18-8101-92ACBE20481E}"/>
              </a:ext>
            </a:extLst>
          </p:cNvPr>
          <p:cNvPicPr>
            <a:picLocks noChangeAspect="1" noChangeArrowheads="1"/>
          </p:cNvPicPr>
          <p:nvPr/>
        </p:nvPicPr>
        <p:blipFill>
          <a:blip r:embed="rId3"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pic>
        <p:nvPicPr>
          <p:cNvPr id="5" name="Picture 4" descr="ideasintoaction">
            <a:extLst>
              <a:ext uri="{FF2B5EF4-FFF2-40B4-BE49-F238E27FC236}">
                <a16:creationId xmlns:a16="http://schemas.microsoft.com/office/drawing/2014/main" id="{49B3AE47-CD44-4066-9FA8-FBA9E7F615BF}"/>
              </a:ext>
            </a:extLst>
          </p:cNvPr>
          <p:cNvPicPr>
            <a:picLocks noChangeAspect="1" noChangeArrowheads="1"/>
          </p:cNvPicPr>
          <p:nvPr/>
        </p:nvPicPr>
        <p:blipFill>
          <a:blip r:embed="rId3"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11" name="Picture 10">
            <a:extLst>
              <a:ext uri="{FF2B5EF4-FFF2-40B4-BE49-F238E27FC236}">
                <a16:creationId xmlns:a16="http://schemas.microsoft.com/office/drawing/2014/main" id="{D455ADD2-9CB1-46F5-9713-5E3620CCBD5E}"/>
              </a:ext>
            </a:extLst>
          </p:cNvPr>
          <p:cNvPicPr>
            <a:picLocks noChangeAspect="1"/>
          </p:cNvPicPr>
          <p:nvPr/>
        </p:nvPicPr>
        <p:blipFill rotWithShape="1">
          <a:blip r:embed="rId4"/>
          <a:srcRect t="20230"/>
          <a:stretch/>
        </p:blipFill>
        <p:spPr>
          <a:xfrm>
            <a:off x="1839138" y="757319"/>
            <a:ext cx="5465724" cy="4102976"/>
          </a:xfrm>
          <a:prstGeom prst="rect">
            <a:avLst/>
          </a:prstGeom>
        </p:spPr>
      </p:pic>
    </p:spTree>
    <p:extLst>
      <p:ext uri="{BB962C8B-B14F-4D97-AF65-F5344CB8AC3E}">
        <p14:creationId xmlns:p14="http://schemas.microsoft.com/office/powerpoint/2010/main" val="490554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49410-3A2A-422C-B84E-18D5C3DA7E65}"/>
              </a:ext>
            </a:extLst>
          </p:cNvPr>
          <p:cNvSpPr>
            <a:spLocks noGrp="1"/>
          </p:cNvSpPr>
          <p:nvPr>
            <p:ph type="title"/>
          </p:nvPr>
        </p:nvSpPr>
        <p:spPr>
          <a:xfrm>
            <a:off x="868680" y="460057"/>
            <a:ext cx="7917180" cy="792480"/>
          </a:xfrm>
        </p:spPr>
        <p:txBody>
          <a:bodyPr>
            <a:normAutofit/>
          </a:bodyPr>
          <a:lstStyle/>
          <a:p>
            <a:r>
              <a:rPr lang="en-GB" b="1" dirty="0" err="1"/>
              <a:t>Fastco’s</a:t>
            </a:r>
            <a:r>
              <a:rPr lang="en-GB" b="1" dirty="0"/>
              <a:t> Benefits Map</a:t>
            </a:r>
            <a:br>
              <a:rPr lang="en-US" dirty="0"/>
            </a:br>
            <a:endParaRPr lang="en-GB" dirty="0"/>
          </a:p>
        </p:txBody>
      </p:sp>
      <p:pic>
        <p:nvPicPr>
          <p:cNvPr id="4" name="Picture 3" descr="ideasintoaction">
            <a:extLst>
              <a:ext uri="{FF2B5EF4-FFF2-40B4-BE49-F238E27FC236}">
                <a16:creationId xmlns:a16="http://schemas.microsoft.com/office/drawing/2014/main" id="{6228430A-CCF5-4D18-8101-92ACBE20481E}"/>
              </a:ext>
            </a:extLst>
          </p:cNvPr>
          <p:cNvPicPr>
            <a:picLocks noChangeAspect="1" noChangeArrowheads="1"/>
          </p:cNvPicPr>
          <p:nvPr/>
        </p:nvPicPr>
        <p:blipFill>
          <a:blip r:embed="rId3"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pic>
        <p:nvPicPr>
          <p:cNvPr id="5" name="Picture 4" descr="ideasintoaction">
            <a:extLst>
              <a:ext uri="{FF2B5EF4-FFF2-40B4-BE49-F238E27FC236}">
                <a16:creationId xmlns:a16="http://schemas.microsoft.com/office/drawing/2014/main" id="{49B3AE47-CD44-4066-9FA8-FBA9E7F615BF}"/>
              </a:ext>
            </a:extLst>
          </p:cNvPr>
          <p:cNvPicPr>
            <a:picLocks noChangeAspect="1" noChangeArrowheads="1"/>
          </p:cNvPicPr>
          <p:nvPr/>
        </p:nvPicPr>
        <p:blipFill>
          <a:blip r:embed="rId3"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3" name="Picture 2">
            <a:extLst>
              <a:ext uri="{FF2B5EF4-FFF2-40B4-BE49-F238E27FC236}">
                <a16:creationId xmlns:a16="http://schemas.microsoft.com/office/drawing/2014/main" id="{747C3345-3A18-4759-B5A2-1F6E014D51CB}"/>
              </a:ext>
            </a:extLst>
          </p:cNvPr>
          <p:cNvPicPr>
            <a:picLocks noChangeAspect="1"/>
          </p:cNvPicPr>
          <p:nvPr/>
        </p:nvPicPr>
        <p:blipFill>
          <a:blip r:embed="rId4"/>
          <a:stretch>
            <a:fillRect/>
          </a:stretch>
        </p:blipFill>
        <p:spPr>
          <a:xfrm>
            <a:off x="894697" y="825641"/>
            <a:ext cx="6031624" cy="3912293"/>
          </a:xfrm>
          <a:prstGeom prst="rect">
            <a:avLst/>
          </a:prstGeom>
        </p:spPr>
      </p:pic>
    </p:spTree>
    <p:extLst>
      <p:ext uri="{BB962C8B-B14F-4D97-AF65-F5344CB8AC3E}">
        <p14:creationId xmlns:p14="http://schemas.microsoft.com/office/powerpoint/2010/main" val="3586803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49410-3A2A-422C-B84E-18D5C3DA7E65}"/>
              </a:ext>
            </a:extLst>
          </p:cNvPr>
          <p:cNvSpPr>
            <a:spLocks noGrp="1"/>
          </p:cNvSpPr>
          <p:nvPr>
            <p:ph type="title"/>
          </p:nvPr>
        </p:nvSpPr>
        <p:spPr>
          <a:xfrm>
            <a:off x="868680" y="460057"/>
            <a:ext cx="7917180" cy="792480"/>
          </a:xfrm>
        </p:spPr>
        <p:txBody>
          <a:bodyPr>
            <a:normAutofit/>
          </a:bodyPr>
          <a:lstStyle/>
          <a:p>
            <a:r>
              <a:rPr lang="en-GB" b="1" dirty="0"/>
              <a:t>Next Steps for </a:t>
            </a:r>
            <a:r>
              <a:rPr lang="en-GB" b="1" dirty="0" err="1"/>
              <a:t>Fastco</a:t>
            </a:r>
            <a:br>
              <a:rPr lang="en-US" dirty="0"/>
            </a:br>
            <a:endParaRPr lang="en-GB" dirty="0"/>
          </a:p>
        </p:txBody>
      </p:sp>
      <p:pic>
        <p:nvPicPr>
          <p:cNvPr id="4" name="Picture 3" descr="ideasintoaction">
            <a:extLst>
              <a:ext uri="{FF2B5EF4-FFF2-40B4-BE49-F238E27FC236}">
                <a16:creationId xmlns:a16="http://schemas.microsoft.com/office/drawing/2014/main" id="{6228430A-CCF5-4D18-8101-92ACBE20481E}"/>
              </a:ext>
            </a:extLst>
          </p:cNvPr>
          <p:cNvPicPr>
            <a:picLocks noChangeAspect="1" noChangeArrowheads="1"/>
          </p:cNvPicPr>
          <p:nvPr/>
        </p:nvPicPr>
        <p:blipFill>
          <a:blip r:embed="rId3"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pic>
        <p:nvPicPr>
          <p:cNvPr id="5" name="Picture 4" descr="ideasintoaction">
            <a:extLst>
              <a:ext uri="{FF2B5EF4-FFF2-40B4-BE49-F238E27FC236}">
                <a16:creationId xmlns:a16="http://schemas.microsoft.com/office/drawing/2014/main" id="{49B3AE47-CD44-4066-9FA8-FBA9E7F615BF}"/>
              </a:ext>
            </a:extLst>
          </p:cNvPr>
          <p:cNvPicPr>
            <a:picLocks noChangeAspect="1" noChangeArrowheads="1"/>
          </p:cNvPicPr>
          <p:nvPr/>
        </p:nvPicPr>
        <p:blipFill>
          <a:blip r:embed="rId3"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sp>
        <p:nvSpPr>
          <p:cNvPr id="7" name="Content Placeholder 6">
            <a:extLst>
              <a:ext uri="{FF2B5EF4-FFF2-40B4-BE49-F238E27FC236}">
                <a16:creationId xmlns:a16="http://schemas.microsoft.com/office/drawing/2014/main" id="{5AB41B95-F442-40CC-B7C2-99843D9DFB92}"/>
              </a:ext>
            </a:extLst>
          </p:cNvPr>
          <p:cNvSpPr>
            <a:spLocks noGrp="1"/>
          </p:cNvSpPr>
          <p:nvPr>
            <p:ph idx="1"/>
          </p:nvPr>
        </p:nvSpPr>
        <p:spPr>
          <a:xfrm>
            <a:off x="800100" y="1114097"/>
            <a:ext cx="7475220" cy="3412183"/>
          </a:xfrm>
        </p:spPr>
        <p:txBody>
          <a:bodyPr/>
          <a:lstStyle/>
          <a:p>
            <a:pPr algn="just">
              <a:spcBef>
                <a:spcPts val="1200"/>
              </a:spcBef>
              <a:spcAft>
                <a:spcPts val="1200"/>
              </a:spcAft>
            </a:pPr>
            <a:r>
              <a:rPr lang="en-GB" sz="1800" dirty="0"/>
              <a:t>The Benefits Map highlights the areas for action – the changes needed</a:t>
            </a:r>
          </a:p>
          <a:p>
            <a:pPr algn="just">
              <a:spcBef>
                <a:spcPts val="1200"/>
              </a:spcBef>
              <a:spcAft>
                <a:spcPts val="1200"/>
              </a:spcAft>
            </a:pPr>
            <a:r>
              <a:rPr lang="en-GB" sz="1800" dirty="0"/>
              <a:t>The Benefits Map supports decision-making and problem solving by focussing on the benefits that must be delivered, rather than on the problems themselves.</a:t>
            </a:r>
          </a:p>
          <a:p>
            <a:pPr algn="just">
              <a:spcBef>
                <a:spcPts val="1200"/>
              </a:spcBef>
              <a:spcAft>
                <a:spcPts val="1200"/>
              </a:spcAft>
            </a:pPr>
            <a:r>
              <a:rPr lang="en-GB" sz="1800" dirty="0"/>
              <a:t>Sometimes it can help </a:t>
            </a:r>
            <a:r>
              <a:rPr lang="en-GB" sz="1800" i="1" dirty="0"/>
              <a:t>not</a:t>
            </a:r>
            <a:r>
              <a:rPr lang="en-GB" sz="1800" dirty="0"/>
              <a:t> to focus on the problem to be solved, but to take a wider view of the issue by looking at the benefits required for stakeholders</a:t>
            </a:r>
          </a:p>
          <a:p>
            <a:endParaRPr lang="en-GB" dirty="0"/>
          </a:p>
        </p:txBody>
      </p:sp>
    </p:spTree>
    <p:extLst>
      <p:ext uri="{BB962C8B-B14F-4D97-AF65-F5344CB8AC3E}">
        <p14:creationId xmlns:p14="http://schemas.microsoft.com/office/powerpoint/2010/main" val="210463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397EC3D3-B42E-48B1-AAE1-81BD5BE41C2D}"/>
              </a:ext>
            </a:extLst>
          </p:cNvPr>
          <p:cNvSpPr>
            <a:spLocks noGrp="1"/>
          </p:cNvSpPr>
          <p:nvPr>
            <p:ph type="title"/>
          </p:nvPr>
        </p:nvSpPr>
        <p:spPr>
          <a:xfrm>
            <a:off x="945670" y="366290"/>
            <a:ext cx="7277815" cy="792480"/>
          </a:xfrm>
        </p:spPr>
        <p:txBody>
          <a:bodyPr/>
          <a:lstStyle/>
          <a:p>
            <a:r>
              <a:rPr lang="en-GB" sz="1900" b="1" dirty="0"/>
              <a:t>The Benefits Map for a Business Support Provider</a:t>
            </a:r>
          </a:p>
        </p:txBody>
      </p:sp>
      <p:pic>
        <p:nvPicPr>
          <p:cNvPr id="14" name="Picture 13">
            <a:extLst>
              <a:ext uri="{FF2B5EF4-FFF2-40B4-BE49-F238E27FC236}">
                <a16:creationId xmlns:a16="http://schemas.microsoft.com/office/drawing/2014/main" id="{69858D71-6FAC-4655-BC94-36A4E46B2B68}"/>
              </a:ext>
            </a:extLst>
          </p:cNvPr>
          <p:cNvPicPr>
            <a:picLocks noChangeAspect="1"/>
          </p:cNvPicPr>
          <p:nvPr/>
        </p:nvPicPr>
        <p:blipFill>
          <a:blip r:embed="rId3"/>
          <a:stretch>
            <a:fillRect/>
          </a:stretch>
        </p:blipFill>
        <p:spPr>
          <a:xfrm>
            <a:off x="1260286" y="711073"/>
            <a:ext cx="6623428" cy="4066137"/>
          </a:xfrm>
          <a:prstGeom prst="rect">
            <a:avLst/>
          </a:prstGeom>
        </p:spPr>
      </p:pic>
      <p:pic>
        <p:nvPicPr>
          <p:cNvPr id="43" name="Picture 42" descr="ideasintoaction">
            <a:extLst>
              <a:ext uri="{FF2B5EF4-FFF2-40B4-BE49-F238E27FC236}">
                <a16:creationId xmlns:a16="http://schemas.microsoft.com/office/drawing/2014/main" id="{310EAB4B-6711-471A-9B87-FCADD07E989D}"/>
              </a:ext>
            </a:extLst>
          </p:cNvPr>
          <p:cNvPicPr>
            <a:picLocks noChangeAspect="1" noChangeArrowheads="1"/>
          </p:cNvPicPr>
          <p:nvPr/>
        </p:nvPicPr>
        <p:blipFill>
          <a:blip r:embed="rId4"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pic>
        <p:nvPicPr>
          <p:cNvPr id="44" name="Picture 43" descr="ideasintoaction">
            <a:extLst>
              <a:ext uri="{FF2B5EF4-FFF2-40B4-BE49-F238E27FC236}">
                <a16:creationId xmlns:a16="http://schemas.microsoft.com/office/drawing/2014/main" id="{17045043-921B-4D8D-8773-9687CB43BEDF}"/>
              </a:ext>
            </a:extLst>
          </p:cNvPr>
          <p:cNvPicPr>
            <a:picLocks noChangeAspect="1" noChangeArrowheads="1"/>
          </p:cNvPicPr>
          <p:nvPr/>
        </p:nvPicPr>
        <p:blipFill>
          <a:blip r:embed="rId4"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4">
            <a:lum/>
            <a:extLst>
              <a:ext uri="{837473B0-CC2E-450A-ABE3-18F120FF3D39}">
                <a1611:picAttrSrcUrl xmlns:a1611="http://schemas.microsoft.com/office/drawing/2016/11/main" r:id="rId5"/>
              </a:ext>
            </a:extLst>
          </a:blip>
          <a:srcRect/>
          <a:stretch>
            <a:fillRect t="-22000" b="-22000"/>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4FCF832-BF73-4C5B-AA83-F9896AA2748C}"/>
              </a:ext>
            </a:extLst>
          </p:cNvPr>
          <p:cNvSpPr>
            <a:spLocks noGrp="1"/>
          </p:cNvSpPr>
          <p:nvPr>
            <p:ph type="body" sz="quarter" idx="10"/>
          </p:nvPr>
        </p:nvSpPr>
        <p:spPr/>
        <p:txBody>
          <a:bodyPr>
            <a:normAutofit/>
          </a:bodyPr>
          <a:lstStyle/>
          <a:p>
            <a:r>
              <a:rPr lang="en-US" sz="2800" b="1" dirty="0">
                <a:solidFill>
                  <a:schemeClr val="bg1"/>
                </a:solidFill>
              </a:rPr>
              <a:t>Final Thoughts on Problem Solving and Decision Making: Creatively</a:t>
            </a:r>
            <a:endParaRPr lang="en-GB" sz="2800" b="1" dirty="0">
              <a:solidFill>
                <a:schemeClr val="bg1"/>
              </a:solidFill>
            </a:endParaRPr>
          </a:p>
        </p:txBody>
      </p:sp>
      <p:pic>
        <p:nvPicPr>
          <p:cNvPr id="3" name="Picture 2" descr="ideasintoaction">
            <a:extLst>
              <a:ext uri="{FF2B5EF4-FFF2-40B4-BE49-F238E27FC236}">
                <a16:creationId xmlns:a16="http://schemas.microsoft.com/office/drawing/2014/main" id="{8093BA44-A773-451A-A213-52CC572D8B28}"/>
              </a:ext>
            </a:extLst>
          </p:cNvPr>
          <p:cNvPicPr>
            <a:picLocks noChangeAspect="1" noChangeArrowheads="1"/>
          </p:cNvPicPr>
          <p:nvPr/>
        </p:nvPicPr>
        <p:blipFill>
          <a:blip r:embed="rId6"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pic>
        <p:nvPicPr>
          <p:cNvPr id="5" name="Picture 4" descr="ideasintoaction">
            <a:extLst>
              <a:ext uri="{FF2B5EF4-FFF2-40B4-BE49-F238E27FC236}">
                <a16:creationId xmlns:a16="http://schemas.microsoft.com/office/drawing/2014/main" id="{4DC81D5C-269B-4174-8AD2-F21285AD1B73}"/>
              </a:ext>
            </a:extLst>
          </p:cNvPr>
          <p:cNvPicPr>
            <a:picLocks noChangeAspect="1" noChangeArrowheads="1"/>
          </p:cNvPicPr>
          <p:nvPr/>
        </p:nvPicPr>
        <p:blipFill>
          <a:blip r:embed="rId6"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29492867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49410-3A2A-422C-B84E-18D5C3DA7E65}"/>
              </a:ext>
            </a:extLst>
          </p:cNvPr>
          <p:cNvSpPr>
            <a:spLocks noGrp="1"/>
          </p:cNvSpPr>
          <p:nvPr>
            <p:ph type="title"/>
          </p:nvPr>
        </p:nvSpPr>
        <p:spPr>
          <a:xfrm>
            <a:off x="868680" y="460057"/>
            <a:ext cx="7917180" cy="792480"/>
          </a:xfrm>
        </p:spPr>
        <p:txBody>
          <a:bodyPr>
            <a:normAutofit fontScale="90000"/>
          </a:bodyPr>
          <a:lstStyle/>
          <a:p>
            <a:r>
              <a:rPr lang="en-GB" b="1" dirty="0"/>
              <a:t>Final Thoughts on </a:t>
            </a:r>
            <a:r>
              <a:rPr lang="en-US" b="1" dirty="0"/>
              <a:t>Problem Solving and Decision Making: Creatively</a:t>
            </a:r>
            <a:br>
              <a:rPr lang="en-US" dirty="0"/>
            </a:br>
            <a:endParaRPr lang="en-GB" dirty="0"/>
          </a:p>
        </p:txBody>
      </p:sp>
      <p:sp>
        <p:nvSpPr>
          <p:cNvPr id="3" name="Content Placeholder 2">
            <a:extLst>
              <a:ext uri="{FF2B5EF4-FFF2-40B4-BE49-F238E27FC236}">
                <a16:creationId xmlns:a16="http://schemas.microsoft.com/office/drawing/2014/main" id="{C13D7EAF-14BB-45D4-87EB-3D8B66C87186}"/>
              </a:ext>
            </a:extLst>
          </p:cNvPr>
          <p:cNvSpPr>
            <a:spLocks noGrp="1"/>
          </p:cNvSpPr>
          <p:nvPr>
            <p:ph idx="1"/>
          </p:nvPr>
        </p:nvSpPr>
        <p:spPr>
          <a:xfrm>
            <a:off x="465061" y="899947"/>
            <a:ext cx="7466023" cy="3783496"/>
          </a:xfrm>
        </p:spPr>
        <p:txBody>
          <a:bodyPr>
            <a:normAutofit/>
          </a:bodyPr>
          <a:lstStyle/>
          <a:p>
            <a:pPr marL="285750" indent="-285750" algn="just">
              <a:spcAft>
                <a:spcPts val="600"/>
              </a:spcAft>
              <a:buClr>
                <a:srgbClr val="C00000"/>
              </a:buClr>
              <a:buFont typeface="Arial" panose="020B0604020202020204" pitchFamily="34" charset="0"/>
              <a:buChar char="•"/>
            </a:pPr>
            <a:r>
              <a:rPr lang="en-GB" dirty="0"/>
              <a:t>With rapid change in the business world, we cannot continue to solve problems in the way we have always done. A better approach is needed</a:t>
            </a:r>
          </a:p>
          <a:p>
            <a:pPr marL="285750" indent="-285750" algn="just">
              <a:spcAft>
                <a:spcPts val="600"/>
              </a:spcAft>
              <a:buClr>
                <a:srgbClr val="C00000"/>
              </a:buClr>
              <a:buFont typeface="Arial" panose="020B0604020202020204" pitchFamily="34" charset="0"/>
              <a:buChar char="•"/>
            </a:pPr>
            <a:r>
              <a:rPr lang="en-GB" dirty="0"/>
              <a:t>We all have different thinking styles, but we tend to congregate around those who think like us. Problems are best solved by a group of people with different thinking styles.</a:t>
            </a:r>
          </a:p>
          <a:p>
            <a:pPr marL="285750" indent="-285750" algn="just">
              <a:spcAft>
                <a:spcPts val="600"/>
              </a:spcAft>
              <a:buClr>
                <a:srgbClr val="C00000"/>
              </a:buClr>
              <a:buFont typeface="Arial" panose="020B0604020202020204" pitchFamily="34" charset="0"/>
              <a:buChar char="•"/>
            </a:pPr>
            <a:r>
              <a:rPr lang="en-GB" dirty="0"/>
              <a:t>A structured approach to problem-solving and decision-making will help ensure we don’t become victim to lazy thinking but analyse a problem from all angles.</a:t>
            </a:r>
          </a:p>
        </p:txBody>
      </p:sp>
      <p:pic>
        <p:nvPicPr>
          <p:cNvPr id="4" name="Picture 3" descr="ideasintoaction">
            <a:extLst>
              <a:ext uri="{FF2B5EF4-FFF2-40B4-BE49-F238E27FC236}">
                <a16:creationId xmlns:a16="http://schemas.microsoft.com/office/drawing/2014/main" id="{6228430A-CCF5-4D18-8101-92ACBE20481E}"/>
              </a:ext>
            </a:extLst>
          </p:cNvPr>
          <p:cNvPicPr>
            <a:picLocks noChangeAspect="1" noChangeArrowheads="1"/>
          </p:cNvPicPr>
          <p:nvPr/>
        </p:nvPicPr>
        <p:blipFill>
          <a:blip r:embed="rId3"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pic>
        <p:nvPicPr>
          <p:cNvPr id="5" name="Picture 4" descr="ideasintoaction">
            <a:extLst>
              <a:ext uri="{FF2B5EF4-FFF2-40B4-BE49-F238E27FC236}">
                <a16:creationId xmlns:a16="http://schemas.microsoft.com/office/drawing/2014/main" id="{49B3AE47-CD44-4066-9FA8-FBA9E7F615BF}"/>
              </a:ext>
            </a:extLst>
          </p:cNvPr>
          <p:cNvPicPr>
            <a:picLocks noChangeAspect="1" noChangeArrowheads="1"/>
          </p:cNvPicPr>
          <p:nvPr/>
        </p:nvPicPr>
        <p:blipFill>
          <a:blip r:embed="rId3"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7" name="Picture 6" descr="A close up of a sign&#10;&#10;Description automatically generated">
            <a:extLst>
              <a:ext uri="{FF2B5EF4-FFF2-40B4-BE49-F238E27FC236}">
                <a16:creationId xmlns:a16="http://schemas.microsoft.com/office/drawing/2014/main" id="{5573E4E9-3488-4A5A-BA59-75305DBF3984}"/>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7224389" y="2867561"/>
            <a:ext cx="1413389" cy="1413389"/>
          </a:xfrm>
          <a:prstGeom prst="rect">
            <a:avLst/>
          </a:prstGeom>
        </p:spPr>
      </p:pic>
      <p:sp>
        <p:nvSpPr>
          <p:cNvPr id="9" name="Rectangle 8">
            <a:extLst>
              <a:ext uri="{FF2B5EF4-FFF2-40B4-BE49-F238E27FC236}">
                <a16:creationId xmlns:a16="http://schemas.microsoft.com/office/drawing/2014/main" id="{C1668545-FF10-4CBC-8667-0BB68C611BFC}"/>
              </a:ext>
            </a:extLst>
          </p:cNvPr>
          <p:cNvSpPr/>
          <p:nvPr/>
        </p:nvSpPr>
        <p:spPr>
          <a:xfrm>
            <a:off x="332510" y="3004869"/>
            <a:ext cx="6891879" cy="1477328"/>
          </a:xfrm>
          <a:prstGeom prst="rect">
            <a:avLst/>
          </a:prstGeom>
        </p:spPr>
        <p:txBody>
          <a:bodyPr wrap="square">
            <a:spAutoFit/>
          </a:bodyPr>
          <a:lstStyle/>
          <a:p>
            <a:pPr marL="285750" indent="-285750" algn="just">
              <a:spcBef>
                <a:spcPts val="600"/>
              </a:spcBef>
              <a:spcAft>
                <a:spcPts val="600"/>
              </a:spcAft>
              <a:buClr>
                <a:srgbClr val="C00000"/>
              </a:buClr>
              <a:buFont typeface="Arial" panose="020B0604020202020204" pitchFamily="34" charset="0"/>
              <a:buChar char="•"/>
            </a:pPr>
            <a:r>
              <a:rPr lang="en-GB" sz="1600" dirty="0"/>
              <a:t>Analyse the problem in detail, from many aspects, to create better quality ideas</a:t>
            </a:r>
          </a:p>
          <a:p>
            <a:pPr marL="285750" indent="-285750" algn="just">
              <a:spcBef>
                <a:spcPts val="600"/>
              </a:spcBef>
              <a:spcAft>
                <a:spcPts val="600"/>
              </a:spcAft>
              <a:buClr>
                <a:srgbClr val="C00000"/>
              </a:buClr>
              <a:buFont typeface="Arial" panose="020B0604020202020204" pitchFamily="34" charset="0"/>
              <a:buChar char="•"/>
            </a:pPr>
            <a:r>
              <a:rPr lang="en-GB" sz="1600" dirty="0">
                <a:solidFill>
                  <a:srgbClr val="C00000"/>
                </a:solidFill>
              </a:rPr>
              <a:t>Remember it’s all about communication. The key to successful decisions is engagement with the solution. Communicate, train, address concerns, communicate again.</a:t>
            </a:r>
          </a:p>
        </p:txBody>
      </p:sp>
    </p:spTree>
    <p:extLst>
      <p:ext uri="{BB962C8B-B14F-4D97-AF65-F5344CB8AC3E}">
        <p14:creationId xmlns:p14="http://schemas.microsoft.com/office/powerpoint/2010/main" val="2930070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coping with difficult bosses">
            <a:extLst>
              <a:ext uri="{FF2B5EF4-FFF2-40B4-BE49-F238E27FC236}">
                <a16:creationId xmlns:a16="http://schemas.microsoft.com/office/drawing/2014/main" id="{B2CE2422-1085-4E19-9F4C-A2B21D0F119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95287" y="2001207"/>
            <a:ext cx="1136115" cy="170417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E55CD203-34B7-4649-A1D2-37B2EF140901}"/>
              </a:ext>
            </a:extLst>
          </p:cNvPr>
          <p:cNvSpPr>
            <a:spLocks noGrp="1"/>
          </p:cNvSpPr>
          <p:nvPr>
            <p:ph type="title"/>
          </p:nvPr>
        </p:nvSpPr>
        <p:spPr>
          <a:xfrm>
            <a:off x="945280" y="400745"/>
            <a:ext cx="7277815" cy="792480"/>
          </a:xfrm>
        </p:spPr>
        <p:txBody>
          <a:bodyPr/>
          <a:lstStyle/>
          <a:p>
            <a:r>
              <a:rPr lang="en-GB" b="1" dirty="0"/>
              <a:t>We usually are a blend of two thinking styles</a:t>
            </a:r>
          </a:p>
        </p:txBody>
      </p:sp>
      <p:sp>
        <p:nvSpPr>
          <p:cNvPr id="3" name="Content Placeholder 2">
            <a:extLst>
              <a:ext uri="{FF2B5EF4-FFF2-40B4-BE49-F238E27FC236}">
                <a16:creationId xmlns:a16="http://schemas.microsoft.com/office/drawing/2014/main" id="{B3BC8115-75A4-4151-BA9D-750C16E90476}"/>
              </a:ext>
            </a:extLst>
          </p:cNvPr>
          <p:cNvSpPr>
            <a:spLocks noGrp="1"/>
          </p:cNvSpPr>
          <p:nvPr>
            <p:ph idx="1"/>
          </p:nvPr>
        </p:nvSpPr>
        <p:spPr>
          <a:xfrm>
            <a:off x="468342" y="1017706"/>
            <a:ext cx="7735614" cy="3621077"/>
          </a:xfrm>
        </p:spPr>
        <p:txBody>
          <a:bodyPr>
            <a:normAutofit/>
          </a:bodyPr>
          <a:lstStyle/>
          <a:p>
            <a:pPr marL="285750" indent="-285750" algn="just">
              <a:buClr>
                <a:srgbClr val="C00000"/>
              </a:buClr>
              <a:buFont typeface="Arial" panose="020B0604020202020204" pitchFamily="34" charset="0"/>
              <a:buChar char="•"/>
            </a:pPr>
            <a:r>
              <a:rPr lang="en-GB" dirty="0"/>
              <a:t>“</a:t>
            </a:r>
            <a:r>
              <a:rPr lang="en-GB" b="1" dirty="0" err="1"/>
              <a:t>Synthesists</a:t>
            </a:r>
            <a:r>
              <a:rPr lang="en-GB" dirty="0"/>
              <a:t> are creative thinkers who perceive the world in terms of opposites.  When you say black, they think white, when you say long, they think short.” To connect with </a:t>
            </a:r>
            <a:r>
              <a:rPr lang="en-GB" dirty="0" err="1"/>
              <a:t>Synthesists</a:t>
            </a:r>
            <a:r>
              <a:rPr lang="en-GB" dirty="0"/>
              <a:t>, </a:t>
            </a:r>
            <a:r>
              <a:rPr lang="en-GB" dirty="0" err="1"/>
              <a:t>Bramson</a:t>
            </a:r>
            <a:r>
              <a:rPr lang="en-GB" dirty="0"/>
              <a:t> suggests “listen appreciatively to their speculation and don’t confuse their arguing nature with resistance.”</a:t>
            </a:r>
          </a:p>
        </p:txBody>
      </p:sp>
      <p:sp>
        <p:nvSpPr>
          <p:cNvPr id="4" name="TextBox 3">
            <a:extLst>
              <a:ext uri="{FF2B5EF4-FFF2-40B4-BE49-F238E27FC236}">
                <a16:creationId xmlns:a16="http://schemas.microsoft.com/office/drawing/2014/main" id="{03BE585C-D59A-493B-91C5-9E9BE5E95B30}"/>
              </a:ext>
            </a:extLst>
          </p:cNvPr>
          <p:cNvSpPr txBox="1"/>
          <p:nvPr/>
        </p:nvSpPr>
        <p:spPr>
          <a:xfrm>
            <a:off x="475013" y="4367004"/>
            <a:ext cx="6641017" cy="338554"/>
          </a:xfrm>
          <a:prstGeom prst="rect">
            <a:avLst/>
          </a:prstGeom>
          <a:solidFill>
            <a:srgbClr val="C80000"/>
          </a:solidFill>
          <a:ln>
            <a:solidFill>
              <a:schemeClr val="accent1"/>
            </a:solidFill>
          </a:ln>
        </p:spPr>
        <p:txBody>
          <a:bodyPr wrap="square" rtlCol="0">
            <a:spAutoFit/>
          </a:bodyPr>
          <a:lstStyle/>
          <a:p>
            <a:pPr algn="r"/>
            <a:r>
              <a:rPr lang="en-GB" sz="1600" b="1" dirty="0">
                <a:solidFill>
                  <a:schemeClr val="bg1"/>
                </a:solidFill>
              </a:rPr>
              <a:t>All quotes from </a:t>
            </a:r>
            <a:r>
              <a:rPr lang="en-US" sz="1600" b="1" dirty="0">
                <a:solidFill>
                  <a:schemeClr val="bg1"/>
                </a:solidFill>
              </a:rPr>
              <a:t>“Coping with Difficult Bosses”, Robert </a:t>
            </a:r>
            <a:r>
              <a:rPr lang="en-US" sz="1600" b="1" dirty="0" err="1">
                <a:solidFill>
                  <a:schemeClr val="bg1"/>
                </a:solidFill>
              </a:rPr>
              <a:t>Bramson</a:t>
            </a:r>
            <a:endParaRPr lang="en-GB" sz="1400" dirty="0"/>
          </a:p>
        </p:txBody>
      </p:sp>
      <p:pic>
        <p:nvPicPr>
          <p:cNvPr id="5" name="Picture 4" descr="ideasintoaction">
            <a:extLst>
              <a:ext uri="{FF2B5EF4-FFF2-40B4-BE49-F238E27FC236}">
                <a16:creationId xmlns:a16="http://schemas.microsoft.com/office/drawing/2014/main" id="{F6F3D2FA-9784-4822-9767-9052F8620954}"/>
              </a:ext>
            </a:extLst>
          </p:cNvPr>
          <p:cNvPicPr>
            <a:picLocks noChangeAspect="1" noChangeArrowheads="1"/>
          </p:cNvPicPr>
          <p:nvPr/>
        </p:nvPicPr>
        <p:blipFill>
          <a:blip r:embed="rId4"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pic>
        <p:nvPicPr>
          <p:cNvPr id="6" name="Picture 6" descr="ideasintoaction">
            <a:extLst>
              <a:ext uri="{FF2B5EF4-FFF2-40B4-BE49-F238E27FC236}">
                <a16:creationId xmlns:a16="http://schemas.microsoft.com/office/drawing/2014/main" id="{FA6E934F-DD70-4C0F-A339-84B2E472E709}"/>
              </a:ext>
            </a:extLst>
          </p:cNvPr>
          <p:cNvPicPr>
            <a:picLocks noChangeAspect="1" noChangeArrowheads="1"/>
          </p:cNvPicPr>
          <p:nvPr/>
        </p:nvPicPr>
        <p:blipFill>
          <a:blip r:embed="rId4"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sp>
        <p:nvSpPr>
          <p:cNvPr id="7" name="Rectangle 6">
            <a:extLst>
              <a:ext uri="{FF2B5EF4-FFF2-40B4-BE49-F238E27FC236}">
                <a16:creationId xmlns:a16="http://schemas.microsoft.com/office/drawing/2014/main" id="{21246A81-1124-406D-87C6-FE0B0311A816}"/>
              </a:ext>
            </a:extLst>
          </p:cNvPr>
          <p:cNvSpPr/>
          <p:nvPr/>
        </p:nvSpPr>
        <p:spPr>
          <a:xfrm>
            <a:off x="394569" y="2053460"/>
            <a:ext cx="6961573" cy="2139047"/>
          </a:xfrm>
          <a:prstGeom prst="rect">
            <a:avLst/>
          </a:prstGeom>
        </p:spPr>
        <p:txBody>
          <a:bodyPr wrap="square">
            <a:spAutoFit/>
          </a:bodyPr>
          <a:lstStyle/>
          <a:p>
            <a:pPr marL="285750" indent="-285750" algn="just">
              <a:spcBef>
                <a:spcPts val="600"/>
              </a:spcBef>
              <a:spcAft>
                <a:spcPts val="600"/>
              </a:spcAft>
              <a:buClr>
                <a:srgbClr val="C00000"/>
              </a:buClr>
              <a:buFont typeface="Arial" panose="020B0604020202020204" pitchFamily="34" charset="0"/>
              <a:buChar char="•"/>
            </a:pPr>
            <a:r>
              <a:rPr lang="en-GB" sz="1600" dirty="0"/>
              <a:t>“</a:t>
            </a:r>
            <a:r>
              <a:rPr lang="en-GB" sz="1600" b="1" dirty="0"/>
              <a:t>Idealists</a:t>
            </a:r>
            <a:r>
              <a:rPr lang="en-GB" sz="1600" dirty="0"/>
              <a:t> believe in lofty goals and standards.” To connect with Idealists, </a:t>
            </a:r>
            <a:r>
              <a:rPr lang="en-GB" sz="1600" dirty="0" err="1"/>
              <a:t>Bramson</a:t>
            </a:r>
            <a:r>
              <a:rPr lang="en-GB" sz="1600" dirty="0"/>
              <a:t> suggests “associate what you want to do with these goals of quality, service, and community good.”</a:t>
            </a:r>
          </a:p>
          <a:p>
            <a:pPr marL="285750" indent="-285750" algn="just">
              <a:buClr>
                <a:srgbClr val="C00000"/>
              </a:buClr>
              <a:buFont typeface="Arial" panose="020B0604020202020204" pitchFamily="34" charset="0"/>
              <a:buChar char="•"/>
            </a:pPr>
            <a:r>
              <a:rPr lang="en-GB" sz="1600" dirty="0"/>
              <a:t>“</a:t>
            </a:r>
            <a:r>
              <a:rPr lang="en-GB" sz="1600" b="1" dirty="0"/>
              <a:t>Pragmatic</a:t>
            </a:r>
            <a:r>
              <a:rPr lang="en-GB" sz="1600" dirty="0"/>
              <a:t> thinkers are flexible, resourceful folk who look for immediate payoff rather than for a grand plan that will change the world.” To connect with Pragmatists, </a:t>
            </a:r>
            <a:r>
              <a:rPr lang="en-GB" sz="1600" dirty="0" err="1"/>
              <a:t>Bramson</a:t>
            </a:r>
            <a:r>
              <a:rPr lang="en-GB" sz="1600" dirty="0"/>
              <a:t> suggests “emphasize short-term objectives on which you can get started with resources at hand.”</a:t>
            </a:r>
          </a:p>
        </p:txBody>
      </p:sp>
    </p:spTree>
    <p:extLst>
      <p:ext uri="{BB962C8B-B14F-4D97-AF65-F5344CB8AC3E}">
        <p14:creationId xmlns:p14="http://schemas.microsoft.com/office/powerpoint/2010/main" val="3101483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CC6AB-300A-46F0-A20B-5EF7EFF1C7AE}"/>
              </a:ext>
            </a:extLst>
          </p:cNvPr>
          <p:cNvSpPr>
            <a:spLocks noGrp="1"/>
          </p:cNvSpPr>
          <p:nvPr>
            <p:ph type="title"/>
          </p:nvPr>
        </p:nvSpPr>
        <p:spPr>
          <a:xfrm>
            <a:off x="877132" y="415530"/>
            <a:ext cx="7277815" cy="792480"/>
          </a:xfrm>
        </p:spPr>
        <p:txBody>
          <a:bodyPr/>
          <a:lstStyle/>
          <a:p>
            <a:r>
              <a:rPr lang="en-GB" b="1" dirty="0"/>
              <a:t>Six Top Tips for Creative Problem Solving</a:t>
            </a:r>
          </a:p>
        </p:txBody>
      </p:sp>
      <p:pic>
        <p:nvPicPr>
          <p:cNvPr id="5" name="Picture 6" descr="ideasintoaction">
            <a:extLst>
              <a:ext uri="{FF2B5EF4-FFF2-40B4-BE49-F238E27FC236}">
                <a16:creationId xmlns:a16="http://schemas.microsoft.com/office/drawing/2014/main" id="{34B6342F-47A1-497C-A766-B8C142A0021B}"/>
              </a:ext>
            </a:extLst>
          </p:cNvPr>
          <p:cNvPicPr>
            <a:picLocks noChangeAspect="1" noChangeArrowheads="1"/>
          </p:cNvPicPr>
          <p:nvPr/>
        </p:nvPicPr>
        <p:blipFill>
          <a:blip r:embed="rId3"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6" name="Picture 5" descr="ideasintoaction">
            <a:extLst>
              <a:ext uri="{FF2B5EF4-FFF2-40B4-BE49-F238E27FC236}">
                <a16:creationId xmlns:a16="http://schemas.microsoft.com/office/drawing/2014/main" id="{933754D5-42A2-4B42-9BFB-3E0339AB511D}"/>
              </a:ext>
            </a:extLst>
          </p:cNvPr>
          <p:cNvPicPr>
            <a:picLocks noChangeAspect="1" noChangeArrowheads="1"/>
          </p:cNvPicPr>
          <p:nvPr/>
        </p:nvPicPr>
        <p:blipFill>
          <a:blip r:embed="rId3"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
        <p:nvSpPr>
          <p:cNvPr id="7" name="Content Placeholder 6">
            <a:extLst>
              <a:ext uri="{FF2B5EF4-FFF2-40B4-BE49-F238E27FC236}">
                <a16:creationId xmlns:a16="http://schemas.microsoft.com/office/drawing/2014/main" id="{FA20EA28-0AF7-46C4-86C9-F30825BC8CC7}"/>
              </a:ext>
            </a:extLst>
          </p:cNvPr>
          <p:cNvSpPr>
            <a:spLocks noGrp="1"/>
          </p:cNvSpPr>
          <p:nvPr>
            <p:ph idx="1"/>
          </p:nvPr>
        </p:nvSpPr>
        <p:spPr>
          <a:xfrm>
            <a:off x="877132" y="932155"/>
            <a:ext cx="7398188" cy="3594125"/>
          </a:xfrm>
        </p:spPr>
        <p:txBody>
          <a:bodyPr>
            <a:normAutofit/>
          </a:bodyPr>
          <a:lstStyle/>
          <a:p>
            <a:pPr marL="342900" indent="-342900">
              <a:spcAft>
                <a:spcPts val="600"/>
              </a:spcAft>
              <a:buFont typeface="+mj-lt"/>
              <a:buAutoNum type="arabicPeriod"/>
            </a:pPr>
            <a:r>
              <a:rPr lang="en-GB" dirty="0"/>
              <a:t>Ask your customers what they don’t like about doing business with you – that will give you ideas for problems to solve that have immediate customer impact</a:t>
            </a:r>
          </a:p>
          <a:p>
            <a:pPr marL="342900" indent="-342900">
              <a:spcAft>
                <a:spcPts val="600"/>
              </a:spcAft>
              <a:buFont typeface="+mj-lt"/>
              <a:buAutoNum type="arabicPeriod"/>
            </a:pPr>
            <a:r>
              <a:rPr lang="en-GB" dirty="0"/>
              <a:t>Ask your staff what they don’t like about your processes – that will identify more problem points for attention</a:t>
            </a:r>
          </a:p>
          <a:p>
            <a:pPr marL="342900" indent="-342900">
              <a:spcAft>
                <a:spcPts val="600"/>
              </a:spcAft>
              <a:buFont typeface="+mj-lt"/>
              <a:buAutoNum type="arabicPeriod"/>
            </a:pPr>
            <a:r>
              <a:rPr lang="en-GB" dirty="0"/>
              <a:t>Draw a high-level process map and mark the hand-offs between teams. Hand-offs and re-keying points are likely to be the main points of error in the process</a:t>
            </a:r>
          </a:p>
          <a:p>
            <a:pPr marL="342900" indent="-342900">
              <a:spcAft>
                <a:spcPts val="600"/>
              </a:spcAft>
              <a:buFont typeface="+mj-lt"/>
              <a:buAutoNum type="arabicPeriod"/>
            </a:pPr>
            <a:r>
              <a:rPr lang="en-GB" dirty="0"/>
              <a:t>Look at company’s you admire, particularly in your region. How do they solve their problems?</a:t>
            </a:r>
          </a:p>
          <a:p>
            <a:pPr marL="342900" indent="-342900">
              <a:spcAft>
                <a:spcPts val="600"/>
              </a:spcAft>
              <a:buFont typeface="+mj-lt"/>
              <a:buAutoNum type="arabicPeriod"/>
            </a:pPr>
            <a:r>
              <a:rPr lang="en-GB" dirty="0"/>
              <a:t>Join a local enterprise agency’s benchmarking or company visit programme to get an insight into problem solving and decision making in other organisations</a:t>
            </a:r>
          </a:p>
          <a:p>
            <a:pPr marL="342900" indent="-342900">
              <a:spcAft>
                <a:spcPts val="600"/>
              </a:spcAft>
              <a:buFont typeface="+mj-lt"/>
              <a:buAutoNum type="arabicPeriod"/>
            </a:pPr>
            <a:r>
              <a:rPr lang="en-GB" dirty="0"/>
              <a:t>Think out of the box. What could you do that is radically different?</a:t>
            </a:r>
          </a:p>
        </p:txBody>
      </p:sp>
    </p:spTree>
    <p:extLst>
      <p:ext uri="{BB962C8B-B14F-4D97-AF65-F5344CB8AC3E}">
        <p14:creationId xmlns:p14="http://schemas.microsoft.com/office/powerpoint/2010/main" val="2793770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CC6AB-300A-46F0-A20B-5EF7EFF1C7AE}"/>
              </a:ext>
            </a:extLst>
          </p:cNvPr>
          <p:cNvSpPr>
            <a:spLocks noGrp="1"/>
          </p:cNvSpPr>
          <p:nvPr>
            <p:ph type="title"/>
          </p:nvPr>
        </p:nvSpPr>
        <p:spPr>
          <a:xfrm>
            <a:off x="877132" y="415530"/>
            <a:ext cx="7277815" cy="792480"/>
          </a:xfrm>
        </p:spPr>
        <p:txBody>
          <a:bodyPr/>
          <a:lstStyle/>
          <a:p>
            <a:r>
              <a:rPr lang="en-GB" b="1" dirty="0"/>
              <a:t>Think outside the Box</a:t>
            </a:r>
          </a:p>
        </p:txBody>
      </p:sp>
      <p:sp>
        <p:nvSpPr>
          <p:cNvPr id="3" name="Content Placeholder 2">
            <a:extLst>
              <a:ext uri="{FF2B5EF4-FFF2-40B4-BE49-F238E27FC236}">
                <a16:creationId xmlns:a16="http://schemas.microsoft.com/office/drawing/2014/main" id="{EFCFD1E0-BE5A-4AAD-A898-211ABE1D457E}"/>
              </a:ext>
            </a:extLst>
          </p:cNvPr>
          <p:cNvSpPr>
            <a:spLocks noGrp="1"/>
          </p:cNvSpPr>
          <p:nvPr>
            <p:ph idx="1"/>
          </p:nvPr>
        </p:nvSpPr>
        <p:spPr>
          <a:xfrm>
            <a:off x="544770" y="941033"/>
            <a:ext cx="7722098" cy="3982253"/>
          </a:xfrm>
        </p:spPr>
        <p:txBody>
          <a:bodyPr>
            <a:normAutofit lnSpcReduction="10000"/>
          </a:bodyPr>
          <a:lstStyle/>
          <a:p>
            <a:pPr algn="just"/>
            <a:r>
              <a:rPr lang="en-GB" sz="1400" dirty="0"/>
              <a:t>It is easy to get stuck in a rut in our thinking. The structure provided in this course will help you look at aspects of the business from different angles.</a:t>
            </a:r>
          </a:p>
          <a:p>
            <a:pPr algn="just"/>
            <a:r>
              <a:rPr lang="en-GB" sz="1400" dirty="0"/>
              <a:t>But it is also useful to shake up your thinking style in order to create a greater range of ideas for consideration. Here are some ways to do it:</a:t>
            </a:r>
          </a:p>
          <a:p>
            <a:pPr marL="342900" indent="-342900" algn="just">
              <a:spcAft>
                <a:spcPts val="600"/>
              </a:spcAft>
              <a:buFont typeface="+mj-lt"/>
              <a:buAutoNum type="arabicPeriod"/>
            </a:pPr>
            <a:r>
              <a:rPr lang="en-GB" sz="1400" dirty="0"/>
              <a:t>Define the problem in 10 different ways. Working as a group to create 10 different definitions of the problem or issue you want to resolve will really make you think differently. Try thinking of it from the point of view of customers, employees, shareholders etc</a:t>
            </a:r>
          </a:p>
          <a:p>
            <a:pPr marL="342900" indent="-342900" algn="just">
              <a:spcAft>
                <a:spcPts val="600"/>
              </a:spcAft>
              <a:buFont typeface="+mj-lt"/>
              <a:buAutoNum type="arabicPeriod"/>
            </a:pPr>
            <a:r>
              <a:rPr lang="en-GB" sz="1400" dirty="0"/>
              <a:t>Act it out. Role play the problem, assigning roles to different members of the group – customers, employees, suppliers etc. This is lively and great fun, and will get the creative juices flowing</a:t>
            </a:r>
          </a:p>
          <a:p>
            <a:pPr marL="342900" indent="-342900" algn="just">
              <a:spcAft>
                <a:spcPts val="600"/>
              </a:spcAft>
              <a:buFont typeface="+mj-lt"/>
              <a:buAutoNum type="arabicPeriod"/>
            </a:pPr>
            <a:r>
              <a:rPr lang="en-GB" sz="1400" dirty="0"/>
              <a:t>Change your view. Change the space where you do your thinking and you can change your thinking. Take the team out of the office to somewhere completely different. Do some team activities to relax everyone, and then start brainstorming. And don’t wear work clothes – even try fancy dress!</a:t>
            </a:r>
          </a:p>
          <a:p>
            <a:pPr marL="342900" indent="-342900" algn="just">
              <a:spcAft>
                <a:spcPts val="600"/>
              </a:spcAft>
              <a:buFont typeface="+mj-lt"/>
              <a:buAutoNum type="arabicPeriod"/>
            </a:pPr>
            <a:r>
              <a:rPr lang="en-GB" sz="1400" dirty="0"/>
              <a:t>Visit a business that has a reputation for creativity and innovation. See how they do their thinking</a:t>
            </a:r>
          </a:p>
          <a:p>
            <a:pPr marL="285666" indent="-285666">
              <a:buFont typeface="Arial" panose="020B0604020202020204" pitchFamily="34" charset="0"/>
              <a:buChar char="•"/>
            </a:pPr>
            <a:endParaRPr lang="en-GB" dirty="0"/>
          </a:p>
          <a:p>
            <a:pPr marL="285666" indent="-285666">
              <a:buFont typeface="Arial" panose="020B0604020202020204" pitchFamily="34" charset="0"/>
              <a:buChar char="•"/>
            </a:pPr>
            <a:endParaRPr lang="en-GB" dirty="0"/>
          </a:p>
        </p:txBody>
      </p:sp>
      <p:pic>
        <p:nvPicPr>
          <p:cNvPr id="5" name="Picture 6" descr="ideasintoaction">
            <a:extLst>
              <a:ext uri="{FF2B5EF4-FFF2-40B4-BE49-F238E27FC236}">
                <a16:creationId xmlns:a16="http://schemas.microsoft.com/office/drawing/2014/main" id="{34B6342F-47A1-497C-A766-B8C142A0021B}"/>
              </a:ext>
            </a:extLst>
          </p:cNvPr>
          <p:cNvPicPr>
            <a:picLocks noChangeAspect="1" noChangeArrowheads="1"/>
          </p:cNvPicPr>
          <p:nvPr/>
        </p:nvPicPr>
        <p:blipFill>
          <a:blip r:embed="rId3"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6" name="Picture 5" descr="ideasintoaction">
            <a:extLst>
              <a:ext uri="{FF2B5EF4-FFF2-40B4-BE49-F238E27FC236}">
                <a16:creationId xmlns:a16="http://schemas.microsoft.com/office/drawing/2014/main" id="{933754D5-42A2-4B42-9BFB-3E0339AB511D}"/>
              </a:ext>
            </a:extLst>
          </p:cNvPr>
          <p:cNvPicPr>
            <a:picLocks noChangeAspect="1" noChangeArrowheads="1"/>
          </p:cNvPicPr>
          <p:nvPr/>
        </p:nvPicPr>
        <p:blipFill>
          <a:blip r:embed="rId3"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1998273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CC6AB-300A-46F0-A20B-5EF7EFF1C7AE}"/>
              </a:ext>
            </a:extLst>
          </p:cNvPr>
          <p:cNvSpPr>
            <a:spLocks noGrp="1"/>
          </p:cNvSpPr>
          <p:nvPr>
            <p:ph type="title"/>
          </p:nvPr>
        </p:nvSpPr>
        <p:spPr>
          <a:xfrm>
            <a:off x="877132" y="415530"/>
            <a:ext cx="7277815" cy="792480"/>
          </a:xfrm>
        </p:spPr>
        <p:txBody>
          <a:bodyPr/>
          <a:lstStyle/>
          <a:p>
            <a:r>
              <a:rPr lang="en-GB" b="1" dirty="0"/>
              <a:t>What have we learned?</a:t>
            </a:r>
          </a:p>
        </p:txBody>
      </p:sp>
      <p:sp>
        <p:nvSpPr>
          <p:cNvPr id="3" name="Content Placeholder 2">
            <a:extLst>
              <a:ext uri="{FF2B5EF4-FFF2-40B4-BE49-F238E27FC236}">
                <a16:creationId xmlns:a16="http://schemas.microsoft.com/office/drawing/2014/main" id="{EFCFD1E0-BE5A-4AAD-A898-211ABE1D457E}"/>
              </a:ext>
            </a:extLst>
          </p:cNvPr>
          <p:cNvSpPr>
            <a:spLocks noGrp="1"/>
          </p:cNvSpPr>
          <p:nvPr>
            <p:ph idx="1"/>
          </p:nvPr>
        </p:nvSpPr>
        <p:spPr>
          <a:xfrm>
            <a:off x="544770" y="887767"/>
            <a:ext cx="7722098" cy="3780721"/>
          </a:xfrm>
        </p:spPr>
        <p:txBody>
          <a:bodyPr>
            <a:normAutofit fontScale="92500" lnSpcReduction="10000"/>
          </a:bodyPr>
          <a:lstStyle/>
          <a:p>
            <a:pPr marL="285666" indent="-285666">
              <a:spcAft>
                <a:spcPts val="600"/>
              </a:spcAft>
              <a:buFont typeface="Arial" panose="020B0604020202020204" pitchFamily="34" charset="0"/>
              <a:buChar char="•"/>
            </a:pPr>
            <a:r>
              <a:rPr lang="en-GB" dirty="0"/>
              <a:t>Markets and business practices are changing faster than ever – creative approaches to problem solving and decision making are vital for survival</a:t>
            </a:r>
          </a:p>
          <a:p>
            <a:pPr marL="285666" indent="-285666">
              <a:spcAft>
                <a:spcPts val="600"/>
              </a:spcAft>
              <a:buFont typeface="Arial" panose="020B0604020202020204" pitchFamily="34" charset="0"/>
              <a:buChar char="•"/>
            </a:pPr>
            <a:r>
              <a:rPr lang="en-GB" dirty="0"/>
              <a:t>The key to creative problem-solving is a team with a variety of thinking styles</a:t>
            </a:r>
          </a:p>
          <a:p>
            <a:pPr marL="285666" indent="-285666">
              <a:buFont typeface="Arial" panose="020B0604020202020204" pitchFamily="34" charset="0"/>
              <a:buChar char="•"/>
            </a:pPr>
            <a:r>
              <a:rPr lang="en-GB" dirty="0"/>
              <a:t>A simple structure provides a framework for creative problem solving and decision-making:</a:t>
            </a:r>
          </a:p>
          <a:p>
            <a:pPr marL="573809" lvl="1" indent="-342900">
              <a:buFont typeface="+mj-lt"/>
              <a:buAutoNum type="arabicPeriod"/>
            </a:pPr>
            <a:r>
              <a:rPr lang="en-GB" dirty="0"/>
              <a:t>Define the Problem</a:t>
            </a:r>
          </a:p>
          <a:p>
            <a:pPr marL="573809" lvl="1" indent="-342900">
              <a:buFont typeface="+mj-lt"/>
              <a:buAutoNum type="arabicPeriod"/>
            </a:pPr>
            <a:r>
              <a:rPr lang="en-GB" dirty="0"/>
              <a:t>Analyse the Problem</a:t>
            </a:r>
          </a:p>
          <a:p>
            <a:pPr marL="573809" lvl="1" indent="-342900">
              <a:buFont typeface="+mj-lt"/>
              <a:buAutoNum type="arabicPeriod"/>
            </a:pPr>
            <a:r>
              <a:rPr lang="en-GB" dirty="0"/>
              <a:t>Generate Ideas</a:t>
            </a:r>
          </a:p>
          <a:p>
            <a:pPr marL="573809" lvl="1" indent="-342900">
              <a:buFont typeface="+mj-lt"/>
              <a:buAutoNum type="arabicPeriod"/>
            </a:pPr>
            <a:r>
              <a:rPr lang="en-GB" dirty="0"/>
              <a:t>Test the Solutions</a:t>
            </a:r>
          </a:p>
          <a:p>
            <a:pPr marL="573809" lvl="1" indent="-342900">
              <a:spcAft>
                <a:spcPts val="600"/>
              </a:spcAft>
              <a:buFont typeface="+mj-lt"/>
              <a:buAutoNum type="arabicPeriod"/>
            </a:pPr>
            <a:r>
              <a:rPr lang="en-GB" dirty="0"/>
              <a:t>Decide: Select and implement a Solution</a:t>
            </a:r>
          </a:p>
          <a:p>
            <a:pPr marL="342828" indent="-342900">
              <a:spcAft>
                <a:spcPts val="600"/>
              </a:spcAft>
              <a:buFont typeface="Arial" panose="020B0604020202020204" pitchFamily="34" charset="0"/>
              <a:buChar char="•"/>
            </a:pPr>
            <a:r>
              <a:rPr lang="en-US" dirty="0"/>
              <a:t>There are a wide range of tools that can help you solve problems creatively</a:t>
            </a:r>
          </a:p>
          <a:p>
            <a:pPr marL="342828" indent="-342900">
              <a:spcAft>
                <a:spcPts val="600"/>
              </a:spcAft>
              <a:buFont typeface="Arial" panose="020B0604020202020204" pitchFamily="34" charset="0"/>
              <a:buChar char="•"/>
            </a:pPr>
            <a:r>
              <a:rPr lang="en-US" dirty="0"/>
              <a:t>Sometimes it can help not to focus on the problem to be solved, but to take a wider view of the issue by looking at the benefits required for stakeholders</a:t>
            </a:r>
          </a:p>
        </p:txBody>
      </p:sp>
      <p:pic>
        <p:nvPicPr>
          <p:cNvPr id="5" name="Picture 6" descr="ideasintoaction">
            <a:extLst>
              <a:ext uri="{FF2B5EF4-FFF2-40B4-BE49-F238E27FC236}">
                <a16:creationId xmlns:a16="http://schemas.microsoft.com/office/drawing/2014/main" id="{34B6342F-47A1-497C-A766-B8C142A0021B}"/>
              </a:ext>
            </a:extLst>
          </p:cNvPr>
          <p:cNvPicPr>
            <a:picLocks noChangeAspect="1" noChangeArrowheads="1"/>
          </p:cNvPicPr>
          <p:nvPr/>
        </p:nvPicPr>
        <p:blipFill>
          <a:blip r:embed="rId3"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6" name="Picture 5" descr="ideasintoaction">
            <a:extLst>
              <a:ext uri="{FF2B5EF4-FFF2-40B4-BE49-F238E27FC236}">
                <a16:creationId xmlns:a16="http://schemas.microsoft.com/office/drawing/2014/main" id="{933754D5-42A2-4B42-9BFB-3E0339AB511D}"/>
              </a:ext>
            </a:extLst>
          </p:cNvPr>
          <p:cNvPicPr>
            <a:picLocks noChangeAspect="1" noChangeArrowheads="1"/>
          </p:cNvPicPr>
          <p:nvPr/>
        </p:nvPicPr>
        <p:blipFill>
          <a:blip r:embed="rId3"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1269359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I2A Wordle.png"/>
          <p:cNvPicPr>
            <a:picLocks noChangeAspect="1"/>
          </p:cNvPicPr>
          <p:nvPr/>
        </p:nvPicPr>
        <p:blipFill>
          <a:blip r:embed="rId2" cstate="print"/>
          <a:stretch>
            <a:fillRect/>
          </a:stretch>
        </p:blipFill>
        <p:spPr>
          <a:xfrm>
            <a:off x="1345727" y="472022"/>
            <a:ext cx="6452543" cy="3859597"/>
          </a:xfrm>
          <a:prstGeom prst="rect">
            <a:avLst/>
          </a:prstGeom>
          <a:ln>
            <a:noFill/>
          </a:ln>
        </p:spPr>
      </p:pic>
      <p:sp>
        <p:nvSpPr>
          <p:cNvPr id="4" name="TextBox 3"/>
          <p:cNvSpPr txBox="1"/>
          <p:nvPr/>
        </p:nvSpPr>
        <p:spPr>
          <a:xfrm>
            <a:off x="1142999" y="3374493"/>
            <a:ext cx="6858000" cy="1246495"/>
          </a:xfrm>
          <a:prstGeom prst="rect">
            <a:avLst/>
          </a:prstGeom>
          <a:solidFill>
            <a:srgbClr val="C00000"/>
          </a:solidFill>
        </p:spPr>
        <p:txBody>
          <a:bodyPr wrap="square" rtlCol="0">
            <a:spAutoFit/>
          </a:bodyPr>
          <a:lstStyle/>
          <a:p>
            <a:pPr algn="ctr">
              <a:spcBef>
                <a:spcPts val="900"/>
              </a:spcBef>
              <a:spcAft>
                <a:spcPts val="900"/>
              </a:spcAft>
            </a:pPr>
            <a:r>
              <a:rPr lang="en-GB" sz="3000" b="1" dirty="0">
                <a:solidFill>
                  <a:schemeClr val="bg1"/>
                </a:solidFill>
                <a:latin typeface="Arial" pitchFamily="34" charset="0"/>
                <a:cs typeface="Arial" pitchFamily="34" charset="0"/>
              </a:rPr>
              <a:t>Ross Maynard FCMA</a:t>
            </a:r>
          </a:p>
          <a:p>
            <a:pPr algn="ctr">
              <a:spcBef>
                <a:spcPts val="900"/>
              </a:spcBef>
              <a:spcAft>
                <a:spcPts val="900"/>
              </a:spcAft>
            </a:pPr>
            <a:r>
              <a:rPr lang="en-GB" sz="3000" b="1" dirty="0">
                <a:solidFill>
                  <a:schemeClr val="bg1"/>
                </a:solidFill>
                <a:latin typeface="Arial" pitchFamily="34" charset="0"/>
                <a:cs typeface="Arial" pitchFamily="34" charset="0"/>
              </a:rPr>
              <a:t>www.ideas2action.co.uk</a:t>
            </a:r>
          </a:p>
        </p:txBody>
      </p:sp>
      <p:sp>
        <p:nvSpPr>
          <p:cNvPr id="8" name="TextBox 7"/>
          <p:cNvSpPr txBox="1"/>
          <p:nvPr/>
        </p:nvSpPr>
        <p:spPr>
          <a:xfrm>
            <a:off x="1143000" y="472022"/>
            <a:ext cx="6858000" cy="784830"/>
          </a:xfrm>
          <a:prstGeom prst="rect">
            <a:avLst/>
          </a:prstGeom>
          <a:solidFill>
            <a:srgbClr val="C00000"/>
          </a:solidFill>
        </p:spPr>
        <p:txBody>
          <a:bodyPr wrap="square" rtlCol="0">
            <a:spAutoFit/>
          </a:bodyPr>
          <a:lstStyle/>
          <a:p>
            <a:pPr algn="ctr"/>
            <a:r>
              <a:rPr lang="en-GB" sz="4500" b="1" dirty="0">
                <a:solidFill>
                  <a:schemeClr val="bg1"/>
                </a:solidFill>
                <a:latin typeface="Arial" pitchFamily="34" charset="0"/>
                <a:cs typeface="Arial" pitchFamily="34" charset="0"/>
              </a:rPr>
              <a:t>Thank you</a:t>
            </a:r>
          </a:p>
        </p:txBody>
      </p:sp>
      <p:pic>
        <p:nvPicPr>
          <p:cNvPr id="6" name="Picture 5" descr="ideasintoaction">
            <a:extLst>
              <a:ext uri="{FF2B5EF4-FFF2-40B4-BE49-F238E27FC236}">
                <a16:creationId xmlns:a16="http://schemas.microsoft.com/office/drawing/2014/main" id="{5A50AFCD-A274-4A4F-85D4-54894CB97BE3}"/>
              </a:ext>
            </a:extLst>
          </p:cNvPr>
          <p:cNvPicPr>
            <a:picLocks noChangeAspect="1" noChangeArrowheads="1"/>
          </p:cNvPicPr>
          <p:nvPr/>
        </p:nvPicPr>
        <p:blipFill>
          <a:blip r:embed="rId3"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pic>
        <p:nvPicPr>
          <p:cNvPr id="9" name="Picture 6" descr="ideasintoaction">
            <a:extLst>
              <a:ext uri="{FF2B5EF4-FFF2-40B4-BE49-F238E27FC236}">
                <a16:creationId xmlns:a16="http://schemas.microsoft.com/office/drawing/2014/main" id="{D4EAF581-F70C-4414-BE44-6AA129AA6F97}"/>
              </a:ext>
            </a:extLst>
          </p:cNvPr>
          <p:cNvPicPr>
            <a:picLocks noChangeAspect="1" noChangeArrowheads="1"/>
          </p:cNvPicPr>
          <p:nvPr/>
        </p:nvPicPr>
        <p:blipFill>
          <a:blip r:embed="rId3"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sp>
        <p:nvSpPr>
          <p:cNvPr id="10" name="Rectangle 9">
            <a:extLst>
              <a:ext uri="{FF2B5EF4-FFF2-40B4-BE49-F238E27FC236}">
                <a16:creationId xmlns:a16="http://schemas.microsoft.com/office/drawing/2014/main" id="{E678CB80-1521-41F4-B9E7-EFFF2A36DE24}"/>
              </a:ext>
            </a:extLst>
          </p:cNvPr>
          <p:cNvSpPr/>
          <p:nvPr/>
        </p:nvSpPr>
        <p:spPr>
          <a:xfrm>
            <a:off x="320635" y="4819354"/>
            <a:ext cx="843148" cy="203365"/>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7984E6F1-1C49-4A88-A6FA-23784C9346E1}"/>
              </a:ext>
            </a:extLst>
          </p:cNvPr>
          <p:cNvSpPr txBox="1"/>
          <p:nvPr/>
        </p:nvSpPr>
        <p:spPr>
          <a:xfrm>
            <a:off x="149926" y="4832719"/>
            <a:ext cx="1535439" cy="253916"/>
          </a:xfrm>
          <a:prstGeom prst="rect">
            <a:avLst/>
          </a:prstGeom>
          <a:noFill/>
        </p:spPr>
        <p:txBody>
          <a:bodyPr wrap="square" rtlCol="0">
            <a:spAutoFit/>
          </a:bodyPr>
          <a:lstStyle/>
          <a:p>
            <a:r>
              <a:rPr lang="en-GB" sz="1050" i="1" dirty="0"/>
              <a:t>Slide design by EAM</a:t>
            </a:r>
          </a:p>
        </p:txBody>
      </p:sp>
    </p:spTree>
  </p:cSld>
  <p:clrMapOvr>
    <a:masterClrMapping/>
  </p:clrMapOvr>
  <p:transition spd="slow">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CD203-34B7-4649-A1D2-37B2EF140901}"/>
              </a:ext>
            </a:extLst>
          </p:cNvPr>
          <p:cNvSpPr>
            <a:spLocks noGrp="1"/>
          </p:cNvSpPr>
          <p:nvPr>
            <p:ph type="title"/>
          </p:nvPr>
        </p:nvSpPr>
        <p:spPr/>
        <p:txBody>
          <a:bodyPr/>
          <a:lstStyle/>
          <a:p>
            <a:r>
              <a:rPr lang="en-GB" b="1" dirty="0"/>
              <a:t>We usually are a blend of two thinking styles</a:t>
            </a:r>
          </a:p>
        </p:txBody>
      </p:sp>
      <p:sp>
        <p:nvSpPr>
          <p:cNvPr id="4" name="TextBox 3">
            <a:extLst>
              <a:ext uri="{FF2B5EF4-FFF2-40B4-BE49-F238E27FC236}">
                <a16:creationId xmlns:a16="http://schemas.microsoft.com/office/drawing/2014/main" id="{03BE585C-D59A-493B-91C5-9E9BE5E95B30}"/>
              </a:ext>
            </a:extLst>
          </p:cNvPr>
          <p:cNvSpPr txBox="1"/>
          <p:nvPr/>
        </p:nvSpPr>
        <p:spPr>
          <a:xfrm>
            <a:off x="475013" y="4367004"/>
            <a:ext cx="6641017" cy="338554"/>
          </a:xfrm>
          <a:prstGeom prst="rect">
            <a:avLst/>
          </a:prstGeom>
          <a:solidFill>
            <a:srgbClr val="C80000"/>
          </a:solidFill>
          <a:ln>
            <a:solidFill>
              <a:schemeClr val="accent1"/>
            </a:solidFill>
          </a:ln>
        </p:spPr>
        <p:txBody>
          <a:bodyPr wrap="square" rtlCol="0">
            <a:spAutoFit/>
          </a:bodyPr>
          <a:lstStyle/>
          <a:p>
            <a:pPr algn="r"/>
            <a:r>
              <a:rPr lang="en-GB" sz="1600" b="1" dirty="0">
                <a:solidFill>
                  <a:schemeClr val="bg1"/>
                </a:solidFill>
              </a:rPr>
              <a:t>All quotes from </a:t>
            </a:r>
            <a:r>
              <a:rPr lang="en-US" sz="1600" b="1" dirty="0">
                <a:solidFill>
                  <a:schemeClr val="bg1"/>
                </a:solidFill>
              </a:rPr>
              <a:t>“Coping with Difficult Bosses”, Robert </a:t>
            </a:r>
            <a:r>
              <a:rPr lang="en-US" sz="1600" b="1" dirty="0" err="1">
                <a:solidFill>
                  <a:schemeClr val="bg1"/>
                </a:solidFill>
              </a:rPr>
              <a:t>Bramson</a:t>
            </a:r>
            <a:endParaRPr lang="en-GB" sz="1400" dirty="0"/>
          </a:p>
        </p:txBody>
      </p:sp>
      <p:pic>
        <p:nvPicPr>
          <p:cNvPr id="5" name="Picture 4" descr="ideasintoaction">
            <a:extLst>
              <a:ext uri="{FF2B5EF4-FFF2-40B4-BE49-F238E27FC236}">
                <a16:creationId xmlns:a16="http://schemas.microsoft.com/office/drawing/2014/main" id="{F6F3D2FA-9784-4822-9767-9052F8620954}"/>
              </a:ext>
            </a:extLst>
          </p:cNvPr>
          <p:cNvPicPr>
            <a:picLocks noChangeAspect="1" noChangeArrowheads="1"/>
          </p:cNvPicPr>
          <p:nvPr/>
        </p:nvPicPr>
        <p:blipFill>
          <a:blip r:embed="rId3"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pic>
        <p:nvPicPr>
          <p:cNvPr id="6" name="Picture 6" descr="ideasintoaction">
            <a:extLst>
              <a:ext uri="{FF2B5EF4-FFF2-40B4-BE49-F238E27FC236}">
                <a16:creationId xmlns:a16="http://schemas.microsoft.com/office/drawing/2014/main" id="{FA6E934F-DD70-4C0F-A339-84B2E472E709}"/>
              </a:ext>
            </a:extLst>
          </p:cNvPr>
          <p:cNvPicPr>
            <a:picLocks noChangeAspect="1" noChangeArrowheads="1"/>
          </p:cNvPicPr>
          <p:nvPr/>
        </p:nvPicPr>
        <p:blipFill>
          <a:blip r:embed="rId3"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sp>
        <p:nvSpPr>
          <p:cNvPr id="8" name="Content Placeholder 7">
            <a:extLst>
              <a:ext uri="{FF2B5EF4-FFF2-40B4-BE49-F238E27FC236}">
                <a16:creationId xmlns:a16="http://schemas.microsoft.com/office/drawing/2014/main" id="{5BEF8FF4-C151-4DE1-B88E-50DA8BC46829}"/>
              </a:ext>
            </a:extLst>
          </p:cNvPr>
          <p:cNvSpPr>
            <a:spLocks noGrp="1"/>
          </p:cNvSpPr>
          <p:nvPr>
            <p:ph idx="1"/>
          </p:nvPr>
        </p:nvSpPr>
        <p:spPr>
          <a:xfrm>
            <a:off x="475013" y="1409700"/>
            <a:ext cx="7277100" cy="3230880"/>
          </a:xfrm>
        </p:spPr>
        <p:txBody>
          <a:bodyPr/>
          <a:lstStyle/>
          <a:p>
            <a:pPr marL="285750" indent="-285750" algn="just">
              <a:spcAft>
                <a:spcPts val="600"/>
              </a:spcAft>
              <a:buFont typeface="Arial" panose="020B0604020202020204" pitchFamily="34" charset="0"/>
              <a:buChar char="•"/>
            </a:pPr>
            <a:r>
              <a:rPr lang="en-GB" dirty="0"/>
              <a:t>“</a:t>
            </a:r>
            <a:r>
              <a:rPr lang="en-GB" b="1" dirty="0"/>
              <a:t>Analyst</a:t>
            </a:r>
            <a:r>
              <a:rPr lang="en-GB" dirty="0"/>
              <a:t> thinkers equate accuracy, thoroughness, and attention to detail with completeness. They are likely to gather data, measure it, categorize it, and rationally and methodically calculate the right answer to any problem you come up with”. To connect to Analysts, </a:t>
            </a:r>
            <a:r>
              <a:rPr lang="en-GB" dirty="0" err="1"/>
              <a:t>Bramson</a:t>
            </a:r>
            <a:r>
              <a:rPr lang="en-GB" dirty="0"/>
              <a:t> suggests “provide a logical plan replete with back-up data and specifications.”</a:t>
            </a:r>
          </a:p>
          <a:p>
            <a:pPr marL="285750" indent="-285750" algn="just">
              <a:spcAft>
                <a:spcPts val="600"/>
              </a:spcAft>
              <a:buFont typeface="Arial" panose="020B0604020202020204" pitchFamily="34" charset="0"/>
              <a:buChar char="•"/>
            </a:pPr>
            <a:r>
              <a:rPr lang="en-GB" dirty="0"/>
              <a:t>“</a:t>
            </a:r>
            <a:r>
              <a:rPr lang="en-GB" b="1" dirty="0"/>
              <a:t>Realist</a:t>
            </a:r>
            <a:r>
              <a:rPr lang="en-GB" dirty="0"/>
              <a:t> thinkers are fast moving doers who know that reality is what their senses – sight, sound, taste, smell, and touch – tell them it is, and not that dry stuff that one finds in accounting ledgers, or the insipid pages of manual of operations.” To connect with Realists, </a:t>
            </a:r>
            <a:r>
              <a:rPr lang="en-GB" dirty="0" err="1"/>
              <a:t>Bramson</a:t>
            </a:r>
            <a:r>
              <a:rPr lang="en-GB" dirty="0"/>
              <a:t> suggests “focus on the challenge and your solution”.</a:t>
            </a:r>
          </a:p>
          <a:p>
            <a:endParaRPr lang="en-GB" dirty="0"/>
          </a:p>
        </p:txBody>
      </p:sp>
      <p:pic>
        <p:nvPicPr>
          <p:cNvPr id="10" name="Picture 2" descr="Image result for coping with difficult bosses">
            <a:extLst>
              <a:ext uri="{FF2B5EF4-FFF2-40B4-BE49-F238E27FC236}">
                <a16:creationId xmlns:a16="http://schemas.microsoft.com/office/drawing/2014/main" id="{F7846370-D322-4FF4-9C67-ADA9FA5CA6C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26527" y="502920"/>
            <a:ext cx="899015" cy="13485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2179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3B74C-C3FF-4B25-B1AD-962D60CA98C3}"/>
              </a:ext>
            </a:extLst>
          </p:cNvPr>
          <p:cNvSpPr>
            <a:spLocks noGrp="1"/>
          </p:cNvSpPr>
          <p:nvPr>
            <p:ph type="title"/>
          </p:nvPr>
        </p:nvSpPr>
        <p:spPr>
          <a:xfrm>
            <a:off x="933092" y="431175"/>
            <a:ext cx="7277815" cy="695259"/>
          </a:xfrm>
        </p:spPr>
        <p:txBody>
          <a:bodyPr>
            <a:normAutofit/>
          </a:bodyPr>
          <a:lstStyle/>
          <a:p>
            <a:pPr>
              <a:spcBef>
                <a:spcPts val="600"/>
              </a:spcBef>
              <a:spcAft>
                <a:spcPts val="600"/>
              </a:spcAft>
            </a:pPr>
            <a:r>
              <a:rPr lang="en-GB" b="1" dirty="0"/>
              <a:t>I am a Pragmatist and Analyst. I have a colleague who is a </a:t>
            </a:r>
            <a:r>
              <a:rPr lang="en-GB" b="1" dirty="0" err="1"/>
              <a:t>Synthesist</a:t>
            </a:r>
            <a:r>
              <a:rPr lang="en-GB" b="1" dirty="0"/>
              <a:t> and Idealist.</a:t>
            </a:r>
          </a:p>
        </p:txBody>
      </p:sp>
      <p:sp>
        <p:nvSpPr>
          <p:cNvPr id="3" name="Content Placeholder 2">
            <a:extLst>
              <a:ext uri="{FF2B5EF4-FFF2-40B4-BE49-F238E27FC236}">
                <a16:creationId xmlns:a16="http://schemas.microsoft.com/office/drawing/2014/main" id="{45CFF5DF-68CF-4B40-8197-11849C64B609}"/>
              </a:ext>
            </a:extLst>
          </p:cNvPr>
          <p:cNvSpPr>
            <a:spLocks noGrp="1"/>
          </p:cNvSpPr>
          <p:nvPr>
            <p:ph idx="1"/>
          </p:nvPr>
        </p:nvSpPr>
        <p:spPr>
          <a:xfrm>
            <a:off x="574826" y="1248692"/>
            <a:ext cx="7277100" cy="4160258"/>
          </a:xfrm>
        </p:spPr>
        <p:txBody>
          <a:bodyPr>
            <a:normAutofit/>
          </a:bodyPr>
          <a:lstStyle/>
          <a:p>
            <a:pPr algn="ctr"/>
            <a:r>
              <a:rPr lang="en-GB" sz="1700" dirty="0"/>
              <a:t>What are you? And what are your colleagues and managers?</a:t>
            </a:r>
          </a:p>
          <a:p>
            <a:pPr marL="285750" indent="-285750" algn="ctr">
              <a:buClr>
                <a:srgbClr val="C00000"/>
              </a:buClr>
              <a:buFont typeface="Arial" panose="020B0604020202020204" pitchFamily="34" charset="0"/>
              <a:buChar char="•"/>
            </a:pPr>
            <a:endParaRPr lang="en-GB" sz="1700" dirty="0"/>
          </a:p>
          <a:p>
            <a:pPr algn="just">
              <a:buClr>
                <a:srgbClr val="C00000"/>
              </a:buClr>
            </a:pPr>
            <a:r>
              <a:rPr lang="en-US" sz="1700" dirty="0"/>
              <a:t>In dealing with others:</a:t>
            </a:r>
          </a:p>
          <a:p>
            <a:pPr marL="342900" indent="-342900" algn="just">
              <a:buClr>
                <a:srgbClr val="C00000"/>
              </a:buClr>
              <a:buFont typeface="Arial" panose="020B0604020202020204" pitchFamily="34" charset="0"/>
              <a:buChar char="•"/>
            </a:pPr>
            <a:r>
              <a:rPr lang="en-US" sz="1700" dirty="0"/>
              <a:t>Seek first to understand, then to be understood</a:t>
            </a:r>
          </a:p>
          <a:p>
            <a:pPr marL="342900" indent="-342900" algn="just">
              <a:buClr>
                <a:srgbClr val="C00000"/>
              </a:buClr>
              <a:buFont typeface="Arial" panose="020B0604020202020204" pitchFamily="34" charset="0"/>
              <a:buChar char="•"/>
            </a:pPr>
            <a:r>
              <a:rPr lang="en-GB" sz="1700" dirty="0"/>
              <a:t>Establish rapport with their thinking styles</a:t>
            </a:r>
          </a:p>
          <a:p>
            <a:pPr marL="342900" indent="-342900" algn="just">
              <a:buClr>
                <a:srgbClr val="C00000"/>
              </a:buClr>
              <a:buFont typeface="Arial" panose="020B0604020202020204" pitchFamily="34" charset="0"/>
              <a:buChar char="•"/>
            </a:pPr>
            <a:r>
              <a:rPr lang="en-GB" sz="1700" dirty="0"/>
              <a:t>Learn what rubs them up the wrong way!</a:t>
            </a:r>
          </a:p>
          <a:p>
            <a:pPr marL="342900" indent="-342900" algn="just">
              <a:buClr>
                <a:srgbClr val="C00000"/>
              </a:buClr>
              <a:buFont typeface="Arial" panose="020B0604020202020204" pitchFamily="34" charset="0"/>
              <a:buChar char="•"/>
            </a:pPr>
            <a:r>
              <a:rPr lang="en-GB" sz="1700" dirty="0"/>
              <a:t>Groups with a mix of thinking styles are more creative and come up with better ideas and solutions – </a:t>
            </a:r>
            <a:r>
              <a:rPr lang="en-GB" sz="1700" i="1" dirty="0">
                <a:solidFill>
                  <a:srgbClr val="C00000"/>
                </a:solidFill>
              </a:rPr>
              <a:t>but they can also be more fractious!</a:t>
            </a:r>
            <a:r>
              <a:rPr lang="en-US" sz="1700" i="1" dirty="0">
                <a:solidFill>
                  <a:srgbClr val="C00000"/>
                </a:solidFill>
              </a:rPr>
              <a:t> </a:t>
            </a:r>
            <a:endParaRPr lang="en-GB" sz="1700" i="1" dirty="0">
              <a:solidFill>
                <a:srgbClr val="C00000"/>
              </a:solidFill>
            </a:endParaRPr>
          </a:p>
        </p:txBody>
      </p:sp>
      <p:sp>
        <p:nvSpPr>
          <p:cNvPr id="4" name="TextBox 3">
            <a:extLst>
              <a:ext uri="{FF2B5EF4-FFF2-40B4-BE49-F238E27FC236}">
                <a16:creationId xmlns:a16="http://schemas.microsoft.com/office/drawing/2014/main" id="{1330052D-D0CB-41BE-B0FA-EBCE3F80AE4E}"/>
              </a:ext>
            </a:extLst>
          </p:cNvPr>
          <p:cNvSpPr txBox="1"/>
          <p:nvPr/>
        </p:nvSpPr>
        <p:spPr>
          <a:xfrm>
            <a:off x="387883" y="4044703"/>
            <a:ext cx="7861438" cy="584775"/>
          </a:xfrm>
          <a:prstGeom prst="rect">
            <a:avLst/>
          </a:prstGeom>
          <a:solidFill>
            <a:srgbClr val="C80000"/>
          </a:solidFill>
          <a:ln>
            <a:solidFill>
              <a:schemeClr val="accent1"/>
            </a:solidFill>
          </a:ln>
        </p:spPr>
        <p:txBody>
          <a:bodyPr wrap="square" rtlCol="0">
            <a:spAutoFit/>
          </a:bodyPr>
          <a:lstStyle/>
          <a:p>
            <a:pPr algn="ctr"/>
            <a:r>
              <a:rPr lang="en-US" sz="1600" b="1" dirty="0">
                <a:solidFill>
                  <a:schemeClr val="bg1"/>
                </a:solidFill>
              </a:rPr>
              <a:t>“If you communicate with Realist bosses as if they were Analysts, you will never get their attention” </a:t>
            </a:r>
          </a:p>
        </p:txBody>
      </p:sp>
      <p:pic>
        <p:nvPicPr>
          <p:cNvPr id="5" name="Picture 6" descr="ideasintoaction">
            <a:extLst>
              <a:ext uri="{FF2B5EF4-FFF2-40B4-BE49-F238E27FC236}">
                <a16:creationId xmlns:a16="http://schemas.microsoft.com/office/drawing/2014/main" id="{FBD6AACD-DEC3-4AED-869A-B29FE1B4FDEE}"/>
              </a:ext>
            </a:extLst>
          </p:cNvPr>
          <p:cNvPicPr>
            <a:picLocks noChangeAspect="1" noChangeArrowheads="1"/>
          </p:cNvPicPr>
          <p:nvPr/>
        </p:nvPicPr>
        <p:blipFill>
          <a:blip r:embed="rId3"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6" name="Picture 5" descr="ideasintoaction">
            <a:extLst>
              <a:ext uri="{FF2B5EF4-FFF2-40B4-BE49-F238E27FC236}">
                <a16:creationId xmlns:a16="http://schemas.microsoft.com/office/drawing/2014/main" id="{2131AEE0-D3D2-4996-B6FF-5E377DF20DD5}"/>
              </a:ext>
            </a:extLst>
          </p:cNvPr>
          <p:cNvPicPr>
            <a:picLocks noChangeAspect="1" noChangeArrowheads="1"/>
          </p:cNvPicPr>
          <p:nvPr/>
        </p:nvPicPr>
        <p:blipFill>
          <a:blip r:embed="rId3"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1752908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Placeholder 7">
            <a:extLst>
              <a:ext uri="{FF2B5EF4-FFF2-40B4-BE49-F238E27FC236}">
                <a16:creationId xmlns:a16="http://schemas.microsoft.com/office/drawing/2014/main" id="{42A6078B-7DC1-4CD7-AC41-B5F8BD4BCB39}"/>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a:stretch>
            <a:fillRect/>
          </a:stretch>
        </p:blipFill>
        <p:spPr>
          <a:xfrm>
            <a:off x="800100" y="540732"/>
            <a:ext cx="3375000" cy="3375000"/>
          </a:xfrm>
          <a:solidFill>
            <a:srgbClr val="C00000"/>
          </a:solidFill>
        </p:spPr>
      </p:pic>
      <p:sp>
        <p:nvSpPr>
          <p:cNvPr id="6" name="Subtitle 5"/>
          <p:cNvSpPr>
            <a:spLocks noGrp="1"/>
          </p:cNvSpPr>
          <p:nvPr>
            <p:ph type="subTitle" idx="1"/>
          </p:nvPr>
        </p:nvSpPr>
        <p:spPr>
          <a:xfrm>
            <a:off x="4068219" y="2039007"/>
            <a:ext cx="3995125" cy="2629481"/>
          </a:xfrm>
          <a:solidFill>
            <a:srgbClr val="C00000"/>
          </a:solidFill>
        </p:spPr>
        <p:txBody>
          <a:bodyPr>
            <a:noAutofit/>
          </a:bodyPr>
          <a:lstStyle/>
          <a:p>
            <a:pPr defTabSz="615554"/>
            <a:r>
              <a:rPr lang="en-GB" sz="1800" b="1" dirty="0">
                <a:solidFill>
                  <a:schemeClr val="bg1"/>
                </a:solidFill>
              </a:rPr>
              <a:t>If we always think of problems in the same way – using our preferred thinking style – we are not going to be able to develop innovative new solutions. </a:t>
            </a:r>
          </a:p>
          <a:p>
            <a:pPr defTabSz="615554"/>
            <a:endParaRPr lang="en-GB" sz="1800" b="1" dirty="0">
              <a:solidFill>
                <a:schemeClr val="bg1"/>
              </a:solidFill>
            </a:endParaRPr>
          </a:p>
          <a:p>
            <a:pPr defTabSz="615554"/>
            <a:r>
              <a:rPr lang="en-GB" sz="2400" b="1" dirty="0">
                <a:solidFill>
                  <a:schemeClr val="bg1"/>
                </a:solidFill>
              </a:rPr>
              <a:t>A mix of thinking styles is essential!</a:t>
            </a:r>
          </a:p>
        </p:txBody>
      </p:sp>
      <p:sp>
        <p:nvSpPr>
          <p:cNvPr id="11" name="Rectangle 10">
            <a:extLst>
              <a:ext uri="{FF2B5EF4-FFF2-40B4-BE49-F238E27FC236}">
                <a16:creationId xmlns:a16="http://schemas.microsoft.com/office/drawing/2014/main" id="{D4080B48-42F3-4242-867B-9EFC4F893068}"/>
              </a:ext>
            </a:extLst>
          </p:cNvPr>
          <p:cNvSpPr/>
          <p:nvPr/>
        </p:nvSpPr>
        <p:spPr>
          <a:xfrm>
            <a:off x="320635" y="4819354"/>
            <a:ext cx="843148" cy="203365"/>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6" descr="ideasintoaction">
            <a:extLst>
              <a:ext uri="{FF2B5EF4-FFF2-40B4-BE49-F238E27FC236}">
                <a16:creationId xmlns:a16="http://schemas.microsoft.com/office/drawing/2014/main" id="{8BC2978F-336D-433A-A8F5-3DA71E81D09C}"/>
              </a:ext>
            </a:extLst>
          </p:cNvPr>
          <p:cNvPicPr>
            <a:picLocks noChangeAspect="1" noChangeArrowheads="1"/>
          </p:cNvPicPr>
          <p:nvPr/>
        </p:nvPicPr>
        <p:blipFill>
          <a:blip r:embed="rId4" cstate="print"/>
          <a:srcRect/>
          <a:stretch>
            <a:fillRect/>
          </a:stretch>
        </p:blipFill>
        <p:spPr bwMode="auto">
          <a:xfrm>
            <a:off x="149926" y="324146"/>
            <a:ext cx="650174" cy="433173"/>
          </a:xfrm>
          <a:prstGeom prst="rect">
            <a:avLst/>
          </a:prstGeom>
          <a:solidFill>
            <a:schemeClr val="bg1"/>
          </a:solidFill>
          <a:ln w="9525">
            <a:solidFill>
              <a:srgbClr val="C00000"/>
            </a:solidFill>
            <a:miter lim="800000"/>
            <a:headEnd/>
            <a:tailEnd/>
          </a:ln>
        </p:spPr>
      </p:pic>
      <p:pic>
        <p:nvPicPr>
          <p:cNvPr id="13" name="Picture 12" descr="ideasintoaction">
            <a:extLst>
              <a:ext uri="{FF2B5EF4-FFF2-40B4-BE49-F238E27FC236}">
                <a16:creationId xmlns:a16="http://schemas.microsoft.com/office/drawing/2014/main" id="{C1E7849A-490C-47F3-97D4-46FAB0F6705E}"/>
              </a:ext>
            </a:extLst>
          </p:cNvPr>
          <p:cNvPicPr>
            <a:picLocks noChangeAspect="1" noChangeArrowheads="1"/>
          </p:cNvPicPr>
          <p:nvPr/>
        </p:nvPicPr>
        <p:blipFill>
          <a:blip r:embed="rId4" cstate="print"/>
          <a:srcRect/>
          <a:stretch>
            <a:fillRect/>
          </a:stretch>
        </p:blipFill>
        <p:spPr bwMode="auto">
          <a:xfrm>
            <a:off x="8063345" y="4668488"/>
            <a:ext cx="748145" cy="433173"/>
          </a:xfrm>
          <a:prstGeom prst="rect">
            <a:avLst/>
          </a:prstGeom>
          <a:solidFill>
            <a:schemeClr val="bg1"/>
          </a:solidFill>
          <a:ln w="9525">
            <a:solidFill>
              <a:srgbClr val="C00000"/>
            </a:solidFill>
            <a:miter lim="800000"/>
            <a:headEnd/>
            <a:tailEnd/>
          </a:ln>
        </p:spPr>
      </p:pic>
    </p:spTree>
    <p:extLst>
      <p:ext uri="{BB962C8B-B14F-4D97-AF65-F5344CB8AC3E}">
        <p14:creationId xmlns:p14="http://schemas.microsoft.com/office/powerpoint/2010/main" val="22912941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ACCA 16-9 PowerPoint">
  <a:themeElements>
    <a:clrScheme name="ACCA colours 2017">
      <a:dk1>
        <a:srgbClr val="000000"/>
      </a:dk1>
      <a:lt1>
        <a:srgbClr val="FFFFFF"/>
      </a:lt1>
      <a:dk2>
        <a:srgbClr val="000000"/>
      </a:dk2>
      <a:lt2>
        <a:srgbClr val="FFFFFF"/>
      </a:lt2>
      <a:accent1>
        <a:srgbClr val="C80000"/>
      </a:accent1>
      <a:accent2>
        <a:srgbClr val="747678"/>
      </a:accent2>
      <a:accent3>
        <a:srgbClr val="F4998A"/>
      </a:accent3>
      <a:accent4>
        <a:srgbClr val="C1C1C1"/>
      </a:accent4>
      <a:accent5>
        <a:srgbClr val="00A3E0"/>
      </a:accent5>
      <a:accent6>
        <a:srgbClr val="FF6A10"/>
      </a:accent6>
      <a:hlink>
        <a:srgbClr val="0066FF"/>
      </a:hlink>
      <a:folHlink>
        <a:srgbClr val="6F2C3F"/>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6350">
          <a:solidFill>
            <a:schemeClr val="tx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400" dirty="0"/>
        </a:defPPr>
      </a:lstStyle>
    </a:txDef>
  </a:objectDefaults>
  <a:extraClrSchemeLst/>
  <a:extLst>
    <a:ext uri="{05A4C25C-085E-4340-85A3-A5531E510DB2}">
      <thm15:themeFamily xmlns:thm15="http://schemas.microsoft.com/office/thememl/2012/main" name="ACCA 16x9 template (Sep 2017) _AW.pptx" id="{9AC6F4F4-3BE6-45E5-958E-6422027B0CD1}" vid="{82B58FE2-DAB5-469F-9209-4F11B43C951B}"/>
    </a:ext>
  </a:extLst>
</a:theme>
</file>

<file path=ppt/theme/theme2.xml><?xml version="1.0" encoding="utf-8"?>
<a:theme xmlns:a="http://schemas.openxmlformats.org/drawingml/2006/main" name="1_ACCA Master Brand Frame">
  <a:themeElements>
    <a:clrScheme name="ACCA colours 2017">
      <a:dk1>
        <a:srgbClr val="000000"/>
      </a:dk1>
      <a:lt1>
        <a:srgbClr val="FFFFFF"/>
      </a:lt1>
      <a:dk2>
        <a:srgbClr val="000000"/>
      </a:dk2>
      <a:lt2>
        <a:srgbClr val="FFFFFF"/>
      </a:lt2>
      <a:accent1>
        <a:srgbClr val="C80000"/>
      </a:accent1>
      <a:accent2>
        <a:srgbClr val="747678"/>
      </a:accent2>
      <a:accent3>
        <a:srgbClr val="F4998A"/>
      </a:accent3>
      <a:accent4>
        <a:srgbClr val="C1C1C1"/>
      </a:accent4>
      <a:accent5>
        <a:srgbClr val="00A3E0"/>
      </a:accent5>
      <a:accent6>
        <a:srgbClr val="FF6A10"/>
      </a:accent6>
      <a:hlink>
        <a:srgbClr val="0066FF"/>
      </a:hlink>
      <a:folHlink>
        <a:srgbClr val="6F2C3F"/>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6350">
          <a:solidFill>
            <a:schemeClr val="tx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400" dirty="0"/>
        </a:defPPr>
      </a:lstStyle>
    </a:txDef>
  </a:objectDefaults>
  <a:extraClrSchemeLst/>
  <a:extLst>
    <a:ext uri="{05A4C25C-085E-4340-85A3-A5531E510DB2}">
      <thm15:themeFamily xmlns:thm15="http://schemas.microsoft.com/office/thememl/2012/main" name="ACCA 16x9 template (Sep 2017) _AW.pptx" id="{9AC6F4F4-3BE6-45E5-958E-6422027B0CD1}" vid="{89204BF4-7061-4D73-9C73-BE8DD6EC48A9}"/>
    </a:ext>
  </a:extLst>
</a:theme>
</file>

<file path=ppt/theme/theme3.xml><?xml version="1.0" encoding="utf-8"?>
<a:theme xmlns:a="http://schemas.openxmlformats.org/drawingml/2006/main" name="ACCA Master (Black log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ACCA 16x9 template (Sep 2017) _AW.pptx" id="{9AC6F4F4-3BE6-45E5-958E-6422027B0CD1}" vid="{408E6DBE-8274-4F85-8EFC-E619C496CCC9}"/>
    </a:ext>
  </a:extLst>
</a:theme>
</file>

<file path=ppt/theme/theme4.xml><?xml version="1.0" encoding="utf-8"?>
<a:theme xmlns:a="http://schemas.openxmlformats.org/drawingml/2006/main" name="ACCA Master (White log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ACCA 16x9 template (Sep 2017) _AW.pptx" id="{9AC6F4F4-3BE6-45E5-958E-6422027B0CD1}" vid="{1A9E3ED8-8278-4AA9-BE6A-AE78688A825D}"/>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ACCA colours 2017">
    <a:dk1>
      <a:srgbClr val="000000"/>
    </a:dk1>
    <a:lt1>
      <a:srgbClr val="FFFFFF"/>
    </a:lt1>
    <a:dk2>
      <a:srgbClr val="000000"/>
    </a:dk2>
    <a:lt2>
      <a:srgbClr val="FFFFFF"/>
    </a:lt2>
    <a:accent1>
      <a:srgbClr val="C80000"/>
    </a:accent1>
    <a:accent2>
      <a:srgbClr val="747678"/>
    </a:accent2>
    <a:accent3>
      <a:srgbClr val="F4998A"/>
    </a:accent3>
    <a:accent4>
      <a:srgbClr val="C1C1C1"/>
    </a:accent4>
    <a:accent5>
      <a:srgbClr val="00A3E0"/>
    </a:accent5>
    <a:accent6>
      <a:srgbClr val="FF6A10"/>
    </a:accent6>
    <a:hlink>
      <a:srgbClr val="0066FF"/>
    </a:hlink>
    <a:folHlink>
      <a:srgbClr val="6F2C3F"/>
    </a:folHlink>
  </a:clrScheme>
</a:themeOverride>
</file>

<file path=ppt/theme/themeOverride2.xml><?xml version="1.0" encoding="utf-8"?>
<a:themeOverride xmlns:a="http://schemas.openxmlformats.org/drawingml/2006/main">
  <a:clrScheme name="ACCA colours 2017">
    <a:dk1>
      <a:srgbClr val="000000"/>
    </a:dk1>
    <a:lt1>
      <a:srgbClr val="FFFFFF"/>
    </a:lt1>
    <a:dk2>
      <a:srgbClr val="000000"/>
    </a:dk2>
    <a:lt2>
      <a:srgbClr val="FFFFFF"/>
    </a:lt2>
    <a:accent1>
      <a:srgbClr val="C80000"/>
    </a:accent1>
    <a:accent2>
      <a:srgbClr val="747678"/>
    </a:accent2>
    <a:accent3>
      <a:srgbClr val="F4998A"/>
    </a:accent3>
    <a:accent4>
      <a:srgbClr val="C1C1C1"/>
    </a:accent4>
    <a:accent5>
      <a:srgbClr val="00A3E0"/>
    </a:accent5>
    <a:accent6>
      <a:srgbClr val="FF6A10"/>
    </a:accent6>
    <a:hlink>
      <a:srgbClr val="0066FF"/>
    </a:hlink>
    <a:folHlink>
      <a:srgbClr val="6F2C3F"/>
    </a:folHlink>
  </a:clrScheme>
</a:themeOverride>
</file>

<file path=ppt/theme/themeOverride3.xml><?xml version="1.0" encoding="utf-8"?>
<a:themeOverride xmlns:a="http://schemas.openxmlformats.org/drawingml/2006/main">
  <a:clrScheme name="ACCA colours 2017">
    <a:dk1>
      <a:srgbClr val="000000"/>
    </a:dk1>
    <a:lt1>
      <a:srgbClr val="FFFFFF"/>
    </a:lt1>
    <a:dk2>
      <a:srgbClr val="000000"/>
    </a:dk2>
    <a:lt2>
      <a:srgbClr val="FFFFFF"/>
    </a:lt2>
    <a:accent1>
      <a:srgbClr val="C80000"/>
    </a:accent1>
    <a:accent2>
      <a:srgbClr val="747678"/>
    </a:accent2>
    <a:accent3>
      <a:srgbClr val="F4998A"/>
    </a:accent3>
    <a:accent4>
      <a:srgbClr val="C1C1C1"/>
    </a:accent4>
    <a:accent5>
      <a:srgbClr val="00A3E0"/>
    </a:accent5>
    <a:accent6>
      <a:srgbClr val="FF6A10"/>
    </a:accent6>
    <a:hlink>
      <a:srgbClr val="0066FF"/>
    </a:hlink>
    <a:folHlink>
      <a:srgbClr val="6F2C3F"/>
    </a:folHlink>
  </a:clrScheme>
</a:themeOverride>
</file>

<file path=docProps/app.xml><?xml version="1.0" encoding="utf-8"?>
<Properties xmlns="http://schemas.openxmlformats.org/officeDocument/2006/extended-properties" xmlns:vt="http://schemas.openxmlformats.org/officeDocument/2006/docPropsVTypes">
  <Template>ACCA 16-9 PowerPoint</Template>
  <TotalTime>2842</TotalTime>
  <Words>6506</Words>
  <Application>Microsoft Office PowerPoint</Application>
  <PresentationFormat>On-screen Show (16:9)</PresentationFormat>
  <Paragraphs>510</Paragraphs>
  <Slides>63</Slides>
  <Notes>51</Notes>
  <HiddenSlides>0</HiddenSlides>
  <MMClips>0</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63</vt:i4>
      </vt:variant>
    </vt:vector>
  </HeadingPairs>
  <TitlesOfParts>
    <vt:vector size="78" baseType="lpstr">
      <vt:lpstr>Adobe Garamond Pro</vt:lpstr>
      <vt:lpstr>Arial</vt:lpstr>
      <vt:lpstr>Arial (Body)</vt:lpstr>
      <vt:lpstr>arial (Headings)</vt:lpstr>
      <vt:lpstr>arial (Headings)</vt:lpstr>
      <vt:lpstr>Calibri</vt:lpstr>
      <vt:lpstr>Tw Cen Classified MT Std</vt:lpstr>
      <vt:lpstr>Tw Cen MT Condensed</vt:lpstr>
      <vt:lpstr>Tw Cen MT Std Extra Bold</vt:lpstr>
      <vt:lpstr>Tw Cen MT Std Semi Medium</vt:lpstr>
      <vt:lpstr>Wingdings</vt:lpstr>
      <vt:lpstr>ACCA 16-9 PowerPoint</vt:lpstr>
      <vt:lpstr>1_ACCA Master Brand Frame</vt:lpstr>
      <vt:lpstr>ACCA Master (Black logo)</vt:lpstr>
      <vt:lpstr>ACCA Master (White logo)</vt:lpstr>
      <vt:lpstr>Ross Maynard FCMA</vt:lpstr>
      <vt:lpstr>What we will cover in this course</vt:lpstr>
      <vt:lpstr>Marketplaces and Business Practices are changing fast</vt:lpstr>
      <vt:lpstr>Why do we need to be creative in our problem solving and decision making?</vt:lpstr>
      <vt:lpstr>The Key to Creative Thinking is thinking differently. </vt:lpstr>
      <vt:lpstr>We usually are a blend of two thinking styles</vt:lpstr>
      <vt:lpstr>We usually are a blend of two thinking styles</vt:lpstr>
      <vt:lpstr>I am a Pragmatist and Analyst. I have a colleague who is a Synthesist and Idealist.</vt:lpstr>
      <vt:lpstr>PowerPoint Presentation</vt:lpstr>
      <vt:lpstr>Applying new thinking to “old” problems</vt:lpstr>
      <vt:lpstr>PowerPoint Presentation</vt:lpstr>
      <vt:lpstr>Better Thinking: Better Results</vt:lpstr>
      <vt:lpstr>There are numerous similar problem-solving methods</vt:lpstr>
      <vt:lpstr>PowerPoint Presentation</vt:lpstr>
      <vt:lpstr>Defining the Problem: The Problem Statement</vt:lpstr>
      <vt:lpstr>Defining the Problem: The Goal Statement</vt:lpstr>
      <vt:lpstr>Tools to help Define the Problem 1: The Problem Grid</vt:lpstr>
      <vt:lpstr>Tools to help Define the Problem 2: Restate the Problem</vt:lpstr>
      <vt:lpstr>Tools to help Define the Problem 3: The Process Map</vt:lpstr>
      <vt:lpstr>Another Process Map Example</vt:lpstr>
      <vt:lpstr>Example Process Map 3</vt:lpstr>
      <vt:lpstr>Tips for Identifying Problems in the Process</vt:lpstr>
      <vt:lpstr>PowerPoint Presentation</vt:lpstr>
      <vt:lpstr>Analyse the Problem</vt:lpstr>
      <vt:lpstr>Tools to Analyse the Problem 1: Stakeholder Analysis</vt:lpstr>
      <vt:lpstr>Tools to Analyse the Problem 2: Causes and Effects</vt:lpstr>
      <vt:lpstr>Tools to Analyse the Problem 3: Challenge your Assumptions</vt:lpstr>
      <vt:lpstr>Tools to Analyse the Problem 4: The Five Whys</vt:lpstr>
      <vt:lpstr>Tools to Analyse the Problem 5: The Ishikawa Diagram</vt:lpstr>
      <vt:lpstr>Ishikawa Diagram 2</vt:lpstr>
      <vt:lpstr>Analyse the Problem: Presenting Performance Data</vt:lpstr>
      <vt:lpstr>Analyse the Data: On-Time Delivery Performance Process</vt:lpstr>
      <vt:lpstr>Analyse the Data: Days from Order to Delivery Process</vt:lpstr>
      <vt:lpstr>Analyse the Data: Useful Performance Measures</vt:lpstr>
      <vt:lpstr>Analyse the Data: Key Points</vt:lpstr>
      <vt:lpstr>PowerPoint Presentation</vt:lpstr>
      <vt:lpstr>Generate Ideas</vt:lpstr>
      <vt:lpstr>Tools to Generate Ideas 1: Consider the Barriers</vt:lpstr>
      <vt:lpstr>Tools to Generate Ideas 2: Stakeholder Analysis</vt:lpstr>
      <vt:lpstr>Refine your Ideas</vt:lpstr>
      <vt:lpstr>The Ideas Grid</vt:lpstr>
      <vt:lpstr>PowerPoint Presentation</vt:lpstr>
      <vt:lpstr>PowerPoint Presentation</vt:lpstr>
      <vt:lpstr>Test the Solutions</vt:lpstr>
      <vt:lpstr>PowerPoint Presentation</vt:lpstr>
      <vt:lpstr>Decide: Select a Solution</vt:lpstr>
      <vt:lpstr>Implementing and Monitoring the Decision</vt:lpstr>
      <vt:lpstr>PowerPoint Presentation</vt:lpstr>
      <vt:lpstr>Benefits Realisation </vt:lpstr>
      <vt:lpstr>The Benefits Map </vt:lpstr>
      <vt:lpstr>The Benefits Map comprises four elements </vt:lpstr>
      <vt:lpstr>The Benefits Realisation Model </vt:lpstr>
      <vt:lpstr>Benefits Realisation Example </vt:lpstr>
      <vt:lpstr>The Elements of Fastco’s Benefits Map </vt:lpstr>
      <vt:lpstr>Fastco’s Benefits Map </vt:lpstr>
      <vt:lpstr>Next Steps for Fastco </vt:lpstr>
      <vt:lpstr>The Benefits Map for a Business Support Provider</vt:lpstr>
      <vt:lpstr>PowerPoint Presentation</vt:lpstr>
      <vt:lpstr>Final Thoughts on Problem Solving and Decision Making: Creatively </vt:lpstr>
      <vt:lpstr>Six Top Tips for Creative Problem Solving</vt:lpstr>
      <vt:lpstr>Think outside the Box</vt:lpstr>
      <vt:lpstr>What have we learned?</vt:lpstr>
      <vt:lpstr>PowerPoint Presentation</vt:lpstr>
    </vt:vector>
  </TitlesOfParts>
  <Company>ACCA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Sharon Waithe</dc:creator>
  <cp:lastModifiedBy>Hakim Balogun</cp:lastModifiedBy>
  <cp:revision>107</cp:revision>
  <cp:lastPrinted>2015-02-09T09:24:52Z</cp:lastPrinted>
  <dcterms:created xsi:type="dcterms:W3CDTF">2018-02-02T14:04:31Z</dcterms:created>
  <dcterms:modified xsi:type="dcterms:W3CDTF">2021-07-11T23:08:51Z</dcterms:modified>
</cp:coreProperties>
</file>